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1" r:id="rId2"/>
    <p:sldId id="282" r:id="rId3"/>
    <p:sldId id="283" r:id="rId4"/>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6" r:id="rId24"/>
    <p:sldId id="307" r:id="rId25"/>
    <p:sldId id="303" r:id="rId26"/>
    <p:sldId id="304" r:id="rId27"/>
    <p:sldId id="305" r:id="rId28"/>
    <p:sldId id="308" r:id="rId29"/>
    <p:sldId id="309" r:id="rId30"/>
    <p:sldId id="310" r:id="rId31"/>
    <p:sldId id="311" r:id="rId32"/>
    <p:sldId id="312" r:id="rId33"/>
    <p:sldId id="313" r:id="rId34"/>
    <p:sldId id="314" r:id="rId35"/>
    <p:sldId id="315" r:id="rId36"/>
    <p:sldId id="316" r:id="rId37"/>
    <p:sldId id="317" r:id="rId38"/>
    <p:sldId id="320" r:id="rId39"/>
    <p:sldId id="318" r:id="rId40"/>
    <p:sldId id="319" r:id="rId41"/>
    <p:sldId id="321" r:id="rId42"/>
    <p:sldId id="322" r:id="rId43"/>
    <p:sldId id="323" r:id="rId44"/>
    <p:sldId id="324" r:id="rId45"/>
    <p:sldId id="325" r:id="rId46"/>
    <p:sldId id="326" r:id="rId47"/>
    <p:sldId id="327" r:id="rId48"/>
    <p:sldId id="328" r:id="rId49"/>
    <p:sldId id="333" r:id="rId50"/>
    <p:sldId id="334" r:id="rId51"/>
    <p:sldId id="329" r:id="rId52"/>
    <p:sldId id="330" r:id="rId53"/>
    <p:sldId id="331" r:id="rId54"/>
    <p:sldId id="332" r:id="rId55"/>
    <p:sldId id="335" r:id="rId56"/>
    <p:sldId id="336" r:id="rId57"/>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6" autoAdjust="0"/>
    <p:restoredTop sz="93943" autoAdjust="0"/>
  </p:normalViewPr>
  <p:slideViewPr>
    <p:cSldViewPr snapToGrid="0" snapToObjects="1">
      <p:cViewPr varScale="1">
        <p:scale>
          <a:sx n="112" d="100"/>
          <a:sy n="112" d="100"/>
        </p:scale>
        <p:origin x="-21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13/11/15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13/11/15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45D28D51-E57F-8B41-B0D3-BFD8EDD0C926}" type="datetime1">
              <a:rPr lang="fr-FR" smtClean="0"/>
              <a:t>13/11/15</a:t>
            </a:fld>
            <a:endParaRPr lang="fr-FR" dirty="0"/>
          </a:p>
        </p:txBody>
      </p:sp>
      <p:sp>
        <p:nvSpPr>
          <p:cNvPr id="12"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E7CE5CBD-3C43-A24F-965A-007C85293C99}" type="datetime1">
              <a:rPr lang="fr-FR" smtClean="0"/>
              <a:t>13/11/15</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5F95BAC3-C2F2-E444-8999-7732A1C3A1AE}" type="datetime1">
              <a:rPr lang="fr-FR" smtClean="0"/>
              <a:t>13/11/15</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E7E10DCC-FFF8-1040-9481-03265D8B33F5}" type="datetime1">
              <a:rPr lang="fr-FR" smtClean="0"/>
              <a:t>13/11/15</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F8D70C35-B8FA-4242-B4B3-1DD6E27E0113}" type="datetime1">
              <a:rPr lang="fr-FR" smtClean="0"/>
              <a:t>13/11/15</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7E1CDA0D-FBCA-6846-989E-C21CFDB890C4}" type="datetime1">
              <a:rPr lang="fr-FR" smtClean="0"/>
              <a:t>13/11/15</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F6D1DF44-7ED7-F54D-9905-1CBDBF9E6560}" type="datetime1">
              <a:rPr lang="fr-FR" smtClean="0"/>
              <a:t>13/11/15</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7" y="0"/>
            <a:ext cx="1511999"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GMIN317 – Gestion de scènes </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D92913F7-7202-1841-9BC4-6929DE5756D9}" type="datetime1">
              <a:rPr lang="fr-FR" smtClean="0"/>
              <a:t>13/11/15</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Graphe de scène</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err="1" smtClean="0">
                <a:ln>
                  <a:noFill/>
                </a:ln>
                <a:solidFill>
                  <a:schemeClr val="bg1"/>
                </a:solidFill>
              </a:rPr>
              <a:t>Opti</a:t>
            </a:r>
            <a:r>
              <a:rPr lang="fr-FR" sz="1200" dirty="0" smtClean="0">
                <a:ln>
                  <a:noFill/>
                </a:ln>
                <a:solidFill>
                  <a:schemeClr val="bg1"/>
                </a:solidFill>
              </a:rPr>
              <a:t>. spatiales</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err="1" smtClean="0">
                <a:ln>
                  <a:noFill/>
                </a:ln>
                <a:solidFill>
                  <a:schemeClr val="bg1"/>
                </a:solidFill>
              </a:rPr>
              <a:t>Opti</a:t>
            </a:r>
            <a:r>
              <a:rPr lang="fr-FR" sz="1200" dirty="0" smtClean="0">
                <a:ln>
                  <a:noFill/>
                </a:ln>
                <a:solidFill>
                  <a:schemeClr val="bg1"/>
                </a:solidFill>
              </a:rPr>
              <a:t>. géométriques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Partitionnement</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Enveloppes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 Id="rId3"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gif"/><Relationship Id="rId3" Type="http://schemas.openxmlformats.org/officeDocument/2006/relationships/image" Target="../media/image2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 Id="rId3"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GMIN 317 – Moteur de Jeux</a:t>
            </a:r>
            <a:br>
              <a:rPr lang="fr-FR" sz="4000" dirty="0" smtClean="0">
                <a:solidFill>
                  <a:schemeClr val="tx1"/>
                </a:solidFill>
              </a:rPr>
            </a:br>
            <a:r>
              <a:rPr lang="fr-FR" sz="3200" i="1" dirty="0" smtClean="0">
                <a:solidFill>
                  <a:schemeClr val="tx1"/>
                </a:solidFill>
              </a:rPr>
              <a:t>Gestion de scènes</a:t>
            </a:r>
            <a:br>
              <a:rPr lang="fr-FR" sz="3200" i="1" dirty="0" smtClean="0">
                <a:solidFill>
                  <a:schemeClr val="tx1"/>
                </a:solidFill>
              </a:rPr>
            </a:br>
            <a:r>
              <a:rPr lang="fr-FR" sz="2800" dirty="0" smtClean="0">
                <a:solidFill>
                  <a:srgbClr val="7F7F7F"/>
                </a:solidFill>
              </a:rPr>
              <a:t>Université Montpellier 2</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a:hlinkClick r:id="rId2"/>
              </a:rPr>
              <a:t>remi.ronfard@inria.fr</a:t>
            </a:r>
            <a:endParaRPr lang="fr-FR" sz="1800" dirty="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a:p>
        </p:txBody>
      </p:sp>
      <p:sp>
        <p:nvSpPr>
          <p:cNvPr id="4" name="Espace réservé du pied de page 3"/>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Boite </a:t>
            </a:r>
            <a:r>
              <a:rPr lang="fr-FR" b="1" dirty="0" smtClean="0"/>
              <a:t>AABB</a:t>
            </a:r>
            <a:endParaRPr lang="fr-FR" dirty="0"/>
          </a:p>
        </p:txBody>
      </p:sp>
      <p:sp>
        <p:nvSpPr>
          <p:cNvPr id="3" name="Espace réservé du contenu 2"/>
          <p:cNvSpPr>
            <a:spLocks noGrp="1"/>
          </p:cNvSpPr>
          <p:nvPr>
            <p:ph idx="1"/>
          </p:nvPr>
        </p:nvSpPr>
        <p:spPr>
          <a:xfrm>
            <a:off x="457200" y="1096412"/>
            <a:ext cx="4114800" cy="5029751"/>
          </a:xfrm>
        </p:spPr>
        <p:txBody>
          <a:bodyPr>
            <a:normAutofit fontScale="55000" lnSpcReduction="20000"/>
          </a:bodyPr>
          <a:lstStyle/>
          <a:p>
            <a:pPr marL="0" indent="0">
              <a:buNone/>
            </a:pPr>
            <a:r>
              <a:rPr lang="fr-FR" dirty="0" smtClean="0"/>
              <a:t>L’Axis</a:t>
            </a:r>
            <a:r>
              <a:rPr lang="fr-FR" dirty="0"/>
              <a:t>-</a:t>
            </a:r>
            <a:r>
              <a:rPr lang="fr-FR" dirty="0" err="1"/>
              <a:t>Aligned</a:t>
            </a:r>
            <a:r>
              <a:rPr lang="fr-FR" dirty="0"/>
              <a:t> </a:t>
            </a:r>
            <a:r>
              <a:rPr lang="fr-FR" dirty="0" err="1"/>
              <a:t>Bounding</a:t>
            </a:r>
            <a:r>
              <a:rPr lang="fr-FR" dirty="0"/>
              <a:t> Box (AABB) est une boîte à 6 faces (en 3D), dont les normales des faces sont alignées avec les axes du système de coordonnées.</a:t>
            </a:r>
          </a:p>
          <a:p>
            <a:endParaRPr lang="fr-FR" dirty="0"/>
          </a:p>
          <a:p>
            <a:r>
              <a:rPr lang="fr-FR" dirty="0"/>
              <a:t>Avantages</a:t>
            </a:r>
          </a:p>
          <a:p>
            <a:pPr lvl="1"/>
            <a:r>
              <a:rPr lang="fr-FR" dirty="0"/>
              <a:t>Empreinte mémoire réduite</a:t>
            </a:r>
          </a:p>
          <a:p>
            <a:pPr lvl="1"/>
            <a:r>
              <a:rPr lang="fr-FR" dirty="0"/>
              <a:t>Tests d’intersection rapides (temps constant)</a:t>
            </a:r>
          </a:p>
          <a:p>
            <a:pPr lvl="1"/>
            <a:r>
              <a:rPr lang="fr-FR" dirty="0"/>
              <a:t>Mises à jour relativement rapides (temps constant)</a:t>
            </a:r>
          </a:p>
          <a:p>
            <a:endParaRPr lang="fr-FR" dirty="0"/>
          </a:p>
          <a:p>
            <a:r>
              <a:rPr lang="fr-FR" dirty="0"/>
              <a:t>Inconvénients</a:t>
            </a:r>
          </a:p>
          <a:p>
            <a:pPr lvl="1"/>
            <a:r>
              <a:rPr lang="fr-FR" dirty="0"/>
              <a:t>Approximation faible du véritable volume de l’objet</a:t>
            </a:r>
          </a:p>
          <a:p>
            <a:endParaRPr lang="fr-FR" dirty="0"/>
          </a:p>
          <a:p>
            <a:pPr marL="0" indent="0">
              <a:buNone/>
            </a:pPr>
            <a:r>
              <a:rPr lang="fr-FR" dirty="0"/>
              <a:t>Deux AABB s’</a:t>
            </a:r>
            <a:r>
              <a:rPr lang="fr-FR" dirty="0" err="1"/>
              <a:t>intersectent</a:t>
            </a:r>
            <a:r>
              <a:rPr lang="fr-FR" dirty="0"/>
              <a:t> seulement si les boîtes ont un recouvrement sur tous les axes du système de coordonnées.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10</a:t>
            </a:fld>
            <a:endParaRPr lang="fr-FR" dirty="0"/>
          </a:p>
        </p:txBody>
      </p:sp>
      <p:sp>
        <p:nvSpPr>
          <p:cNvPr id="5" name="Espace réservé de la date 4"/>
          <p:cNvSpPr>
            <a:spLocks noGrp="1"/>
          </p:cNvSpPr>
          <p:nvPr>
            <p:ph type="dt" sz="half" idx="2"/>
          </p:nvPr>
        </p:nvSpPr>
        <p:spPr/>
        <p:txBody>
          <a:bodyPr/>
          <a:lstStyle/>
          <a:p>
            <a:fld id="{F1E942C5-47D8-D441-BB80-26963470DA07}"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6"/>
          <p:cNvPicPr>
            <a:picLocks noChangeAspect="1"/>
          </p:cNvPicPr>
          <p:nvPr/>
        </p:nvPicPr>
        <p:blipFill>
          <a:blip r:embed="rId2" cstate="print">
            <a:lum bright="-30000" contrast="30000"/>
            <a:extLst>
              <a:ext uri="{28A0092B-C50C-407E-A947-70E740481C1C}">
                <a14:useLocalDpi xmlns:a14="http://schemas.microsoft.com/office/drawing/2010/main" val="0"/>
              </a:ext>
            </a:extLst>
          </a:blip>
          <a:stretch>
            <a:fillRect/>
          </a:stretch>
        </p:blipFill>
        <p:spPr>
          <a:xfrm>
            <a:off x="5220072" y="1772816"/>
            <a:ext cx="3744416" cy="3744416"/>
          </a:xfrm>
          <a:prstGeom prst="rect">
            <a:avLst/>
          </a:prstGeom>
          <a:noFill/>
        </p:spPr>
      </p:pic>
    </p:spTree>
    <p:extLst>
      <p:ext uri="{BB962C8B-B14F-4D97-AF65-F5344CB8AC3E}">
        <p14:creationId xmlns:p14="http://schemas.microsoft.com/office/powerpoint/2010/main" val="34287761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Boite </a:t>
            </a:r>
            <a:r>
              <a:rPr lang="fr-FR" b="1" dirty="0" smtClean="0"/>
              <a:t>OOBB</a:t>
            </a:r>
            <a:endParaRPr lang="fr-FR" dirty="0"/>
          </a:p>
        </p:txBody>
      </p:sp>
      <p:sp>
        <p:nvSpPr>
          <p:cNvPr id="3" name="Espace réservé du contenu 2"/>
          <p:cNvSpPr>
            <a:spLocks noGrp="1"/>
          </p:cNvSpPr>
          <p:nvPr>
            <p:ph idx="1"/>
          </p:nvPr>
        </p:nvSpPr>
        <p:spPr>
          <a:xfrm>
            <a:off x="457200" y="1096412"/>
            <a:ext cx="4140200" cy="5029751"/>
          </a:xfrm>
        </p:spPr>
        <p:txBody>
          <a:bodyPr>
            <a:normAutofit fontScale="70000" lnSpcReduction="20000"/>
          </a:bodyPr>
          <a:lstStyle/>
          <a:p>
            <a:pPr marL="0" indent="0">
              <a:buNone/>
            </a:pPr>
            <a:r>
              <a:rPr lang="fr-FR" dirty="0" smtClean="0"/>
              <a:t>L’Object</a:t>
            </a:r>
            <a:r>
              <a:rPr lang="fr-FR" dirty="0"/>
              <a:t>-</a:t>
            </a:r>
            <a:r>
              <a:rPr lang="fr-FR" dirty="0" err="1"/>
              <a:t>Oriented</a:t>
            </a:r>
            <a:r>
              <a:rPr lang="fr-FR" dirty="0"/>
              <a:t> </a:t>
            </a:r>
            <a:r>
              <a:rPr lang="fr-FR" dirty="0" err="1"/>
              <a:t>Bounding</a:t>
            </a:r>
            <a:r>
              <a:rPr lang="fr-FR" dirty="0"/>
              <a:t> Box (OOBB) est une boîte à 6 faces (en 3D), dont les normales des faces sont alignées avec les axes du système de coordonnées local à l’objet.</a:t>
            </a:r>
          </a:p>
          <a:p>
            <a:pPr marL="0" indent="0">
              <a:buNone/>
            </a:pPr>
            <a:endParaRPr lang="fr-FR" dirty="0"/>
          </a:p>
          <a:p>
            <a:r>
              <a:rPr lang="fr-FR" dirty="0"/>
              <a:t>Avantages</a:t>
            </a:r>
          </a:p>
          <a:p>
            <a:pPr lvl="1"/>
            <a:r>
              <a:rPr lang="fr-FR" dirty="0"/>
              <a:t>Empreinte mémoire réduite</a:t>
            </a:r>
          </a:p>
          <a:p>
            <a:pPr lvl="1"/>
            <a:r>
              <a:rPr lang="fr-FR" dirty="0"/>
              <a:t>Mises à jour relativement rapides</a:t>
            </a:r>
          </a:p>
          <a:p>
            <a:pPr lvl="1"/>
            <a:r>
              <a:rPr lang="fr-FR" dirty="0"/>
              <a:t>Approximation améliorée du véritable volume de l’objet</a:t>
            </a:r>
          </a:p>
          <a:p>
            <a:endParaRPr lang="fr-FR" dirty="0"/>
          </a:p>
          <a:p>
            <a:r>
              <a:rPr lang="fr-FR" dirty="0"/>
              <a:t>Inconvénients</a:t>
            </a:r>
          </a:p>
          <a:p>
            <a:pPr lvl="1"/>
            <a:r>
              <a:rPr lang="fr-FR" dirty="0"/>
              <a:t>Tests d’intersection de 2 OOBB plus complexes</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11</a:t>
            </a:fld>
            <a:endParaRPr lang="fr-FR" dirty="0"/>
          </a:p>
        </p:txBody>
      </p:sp>
      <p:sp>
        <p:nvSpPr>
          <p:cNvPr id="5" name="Espace réservé de la date 4"/>
          <p:cNvSpPr>
            <a:spLocks noGrp="1"/>
          </p:cNvSpPr>
          <p:nvPr>
            <p:ph type="dt" sz="half" idx="2"/>
          </p:nvPr>
        </p:nvSpPr>
        <p:spPr/>
        <p:txBody>
          <a:bodyPr/>
          <a:lstStyle/>
          <a:p>
            <a:fld id="{B16B9258-568A-E04B-BAA6-F7E9401C73D0}"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7" y="1556791"/>
            <a:ext cx="3467966" cy="4738967"/>
          </a:xfrm>
          <a:prstGeom prst="rect">
            <a:avLst/>
          </a:prstGeom>
        </p:spPr>
      </p:pic>
    </p:spTree>
    <p:extLst>
      <p:ext uri="{BB962C8B-B14F-4D97-AF65-F5344CB8AC3E}">
        <p14:creationId xmlns:p14="http://schemas.microsoft.com/office/powerpoint/2010/main" val="6148711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Intersections</a:t>
            </a:r>
            <a:endParaRPr lang="fr-FR" dirty="0"/>
          </a:p>
        </p:txBody>
      </p:sp>
      <p:sp>
        <p:nvSpPr>
          <p:cNvPr id="3" name="Espace réservé du contenu 2"/>
          <p:cNvSpPr>
            <a:spLocks noGrp="1"/>
          </p:cNvSpPr>
          <p:nvPr>
            <p:ph idx="1"/>
          </p:nvPr>
        </p:nvSpPr>
        <p:spPr>
          <a:xfrm>
            <a:off x="457200" y="1096413"/>
            <a:ext cx="8229600" cy="1468491"/>
          </a:xfrm>
        </p:spPr>
        <p:txBody>
          <a:bodyPr>
            <a:noAutofit/>
          </a:bodyPr>
          <a:lstStyle/>
          <a:p>
            <a:r>
              <a:rPr lang="fr-FR" sz="1800" dirty="0"/>
              <a:t>Pour tester l’intersection de deux OOBB, on utilise généralement un test d’</a:t>
            </a:r>
            <a:r>
              <a:rPr lang="fr-FR" sz="1800" i="1" dirty="0"/>
              <a:t>axe séparateur</a:t>
            </a:r>
            <a:r>
              <a:rPr lang="fr-FR" sz="1800" dirty="0"/>
              <a:t> : </a:t>
            </a:r>
            <a:endParaRPr lang="fr-FR" sz="1800" dirty="0" smtClean="0"/>
          </a:p>
          <a:p>
            <a:r>
              <a:rPr lang="fr-FR" sz="1800" dirty="0" smtClean="0"/>
              <a:t>Les </a:t>
            </a:r>
            <a:r>
              <a:rPr lang="fr-FR" sz="1800" dirty="0"/>
              <a:t>OOBB ne s’</a:t>
            </a:r>
            <a:r>
              <a:rPr lang="fr-FR" sz="1800" dirty="0" err="1"/>
              <a:t>intersectent</a:t>
            </a:r>
            <a:r>
              <a:rPr lang="fr-FR" sz="1800" dirty="0"/>
              <a:t> pas s’il existe un axe sur lequel la somme de leurs rayons projetés sur cet axe est inférieure à la distance des centres des OOBB projetés sur cet axe</a:t>
            </a:r>
            <a:r>
              <a:rPr lang="fr-FR" sz="1800" dirty="0" smtClean="0"/>
              <a:t>.</a:t>
            </a:r>
            <a:endParaRPr lang="fr-FR" sz="1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12</a:t>
            </a:fld>
            <a:endParaRPr lang="fr-FR" dirty="0"/>
          </a:p>
        </p:txBody>
      </p:sp>
      <p:sp>
        <p:nvSpPr>
          <p:cNvPr id="5" name="Espace réservé de la date 4"/>
          <p:cNvSpPr>
            <a:spLocks noGrp="1"/>
          </p:cNvSpPr>
          <p:nvPr>
            <p:ph type="dt" sz="half" idx="2"/>
          </p:nvPr>
        </p:nvSpPr>
        <p:spPr/>
        <p:txBody>
          <a:bodyPr/>
          <a:lstStyle/>
          <a:p>
            <a:fld id="{D1BDDBBB-B005-414C-9EF8-76AC97FD2228}"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srcRect/>
          <a:stretch>
            <a:fillRect/>
          </a:stretch>
        </p:blipFill>
        <p:spPr bwMode="auto">
          <a:xfrm>
            <a:off x="3851920" y="2564904"/>
            <a:ext cx="5005657" cy="3600400"/>
          </a:xfrm>
          <a:prstGeom prst="rect">
            <a:avLst/>
          </a:prstGeom>
          <a:solidFill>
            <a:schemeClr val="bg1"/>
          </a:solidFill>
          <a:ln w="9525">
            <a:noFill/>
            <a:miter lim="800000"/>
            <a:headEnd/>
            <a:tailEnd/>
          </a:ln>
          <a:effectLst/>
        </p:spPr>
      </p:pic>
      <p:sp>
        <p:nvSpPr>
          <p:cNvPr id="8" name="Espace réservé du contenu 2"/>
          <p:cNvSpPr txBox="1">
            <a:spLocks/>
          </p:cNvSpPr>
          <p:nvPr/>
        </p:nvSpPr>
        <p:spPr>
          <a:xfrm>
            <a:off x="169333" y="3412067"/>
            <a:ext cx="3437467" cy="27532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800" dirty="0"/>
              <a:t>Au plus, 15 axes nécessitent d’être testés:</a:t>
            </a:r>
          </a:p>
          <a:p>
            <a:r>
              <a:rPr lang="fr-FR" sz="1800" dirty="0"/>
              <a:t>Les 3 axes de chacune des OOBB (</a:t>
            </a:r>
            <a:r>
              <a:rPr lang="fr-FR" sz="1800" dirty="0" err="1"/>
              <a:t>ax</a:t>
            </a:r>
            <a:r>
              <a:rPr lang="fr-FR" sz="1800" dirty="0"/>
              <a:t> , ay , </a:t>
            </a:r>
            <a:r>
              <a:rPr lang="fr-FR" sz="1800" dirty="0" err="1"/>
              <a:t>az</a:t>
            </a:r>
            <a:r>
              <a:rPr lang="fr-FR" sz="1800" dirty="0"/>
              <a:t> , </a:t>
            </a:r>
            <a:r>
              <a:rPr lang="fr-FR" sz="1800" dirty="0" err="1"/>
              <a:t>bx</a:t>
            </a:r>
            <a:r>
              <a:rPr lang="fr-FR" sz="1800" dirty="0"/>
              <a:t> , by , </a:t>
            </a:r>
            <a:r>
              <a:rPr lang="fr-FR" sz="1800" dirty="0" err="1"/>
              <a:t>bz</a:t>
            </a:r>
            <a:r>
              <a:rPr lang="fr-FR" sz="1800" dirty="0" smtClean="0"/>
              <a:t>)</a:t>
            </a:r>
          </a:p>
          <a:p>
            <a:endParaRPr lang="fr-FR" sz="1800" dirty="0"/>
          </a:p>
          <a:p>
            <a:r>
              <a:rPr lang="fr-FR" sz="1800" dirty="0"/>
              <a:t>Les 9 axes perpendiculaires à chaque axe (</a:t>
            </a:r>
            <a:r>
              <a:rPr lang="fr-FR" sz="1800" dirty="0" err="1"/>
              <a:t>ax</a:t>
            </a:r>
            <a:r>
              <a:rPr lang="fr-FR" sz="1800" dirty="0"/>
              <a:t>× </a:t>
            </a:r>
            <a:r>
              <a:rPr lang="fr-FR" sz="1800" dirty="0" err="1"/>
              <a:t>bx</a:t>
            </a:r>
            <a:r>
              <a:rPr lang="fr-FR" sz="1800" dirty="0"/>
              <a:t>  , </a:t>
            </a:r>
            <a:r>
              <a:rPr lang="fr-FR" sz="1800" dirty="0" err="1"/>
              <a:t>ax</a:t>
            </a:r>
            <a:r>
              <a:rPr lang="fr-FR" sz="1800" dirty="0"/>
              <a:t>× by  , </a:t>
            </a:r>
            <a:r>
              <a:rPr lang="fr-FR" sz="1800" dirty="0" err="1"/>
              <a:t>ax</a:t>
            </a:r>
            <a:r>
              <a:rPr lang="fr-FR" sz="1800" dirty="0"/>
              <a:t>× </a:t>
            </a:r>
            <a:r>
              <a:rPr lang="fr-FR" sz="1800" dirty="0" err="1"/>
              <a:t>bz</a:t>
            </a:r>
            <a:r>
              <a:rPr lang="fr-FR" sz="1800" dirty="0"/>
              <a:t>  , ay× </a:t>
            </a:r>
            <a:r>
              <a:rPr lang="fr-FR" sz="1800" dirty="0" err="1"/>
              <a:t>bx</a:t>
            </a:r>
            <a:r>
              <a:rPr lang="fr-FR" sz="1800" dirty="0"/>
              <a:t>  , ay× by  , ay× </a:t>
            </a:r>
            <a:r>
              <a:rPr lang="fr-FR" sz="1800" dirty="0" err="1"/>
              <a:t>bz</a:t>
            </a:r>
            <a:r>
              <a:rPr lang="fr-FR" sz="1800" dirty="0"/>
              <a:t>  , </a:t>
            </a:r>
            <a:r>
              <a:rPr lang="fr-FR" sz="1800" dirty="0" err="1"/>
              <a:t>az</a:t>
            </a:r>
            <a:r>
              <a:rPr lang="fr-FR" sz="1800" dirty="0"/>
              <a:t>× </a:t>
            </a:r>
            <a:r>
              <a:rPr lang="fr-FR" sz="1800" dirty="0" err="1"/>
              <a:t>bx</a:t>
            </a:r>
            <a:r>
              <a:rPr lang="fr-FR" sz="1800" dirty="0"/>
              <a:t>  , </a:t>
            </a:r>
            <a:r>
              <a:rPr lang="fr-FR" sz="1800" dirty="0" err="1"/>
              <a:t>az</a:t>
            </a:r>
            <a:r>
              <a:rPr lang="fr-FR" sz="1800" dirty="0"/>
              <a:t>× by  , </a:t>
            </a:r>
            <a:r>
              <a:rPr lang="fr-FR" sz="1800" dirty="0" err="1"/>
              <a:t>az</a:t>
            </a:r>
            <a:r>
              <a:rPr lang="fr-FR" sz="1800" dirty="0"/>
              <a:t>× </a:t>
            </a:r>
            <a:r>
              <a:rPr lang="fr-FR" sz="1800" dirty="0" err="1"/>
              <a:t>bz</a:t>
            </a:r>
            <a:r>
              <a:rPr lang="fr-FR" sz="1800" dirty="0"/>
              <a:t>  ) </a:t>
            </a:r>
          </a:p>
        </p:txBody>
      </p:sp>
    </p:spTree>
    <p:extLst>
      <p:ext uri="{BB962C8B-B14F-4D97-AF65-F5344CB8AC3E}">
        <p14:creationId xmlns:p14="http://schemas.microsoft.com/office/powerpoint/2010/main" val="3092395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dirty="0" err="1" smtClean="0"/>
              <a:t>Discrete</a:t>
            </a:r>
            <a:r>
              <a:rPr lang="de-DE" dirty="0" smtClean="0"/>
              <a:t> </a:t>
            </a:r>
            <a:r>
              <a:rPr lang="en-US" dirty="0" smtClean="0"/>
              <a:t>Oriented </a:t>
            </a:r>
            <a:r>
              <a:rPr lang="en-US" dirty="0" err="1" smtClean="0"/>
              <a:t>Polytopes</a:t>
            </a:r>
            <a:r>
              <a:rPr lang="en-US" dirty="0" smtClean="0"/>
              <a:t> (</a:t>
            </a:r>
            <a:r>
              <a:rPr lang="fr-FR" b="1" dirty="0" smtClean="0"/>
              <a:t>K</a:t>
            </a:r>
            <a:r>
              <a:rPr lang="fr-FR" b="1" dirty="0"/>
              <a:t>-</a:t>
            </a:r>
            <a:r>
              <a:rPr lang="fr-FR" b="1" dirty="0" smtClean="0"/>
              <a:t>DOP)</a:t>
            </a:r>
            <a:endParaRPr lang="fr-FR" dirty="0"/>
          </a:p>
        </p:txBody>
      </p:sp>
      <p:sp>
        <p:nvSpPr>
          <p:cNvPr id="3" name="Espace réservé du contenu 2"/>
          <p:cNvSpPr>
            <a:spLocks noGrp="1"/>
          </p:cNvSpPr>
          <p:nvPr>
            <p:ph idx="1"/>
          </p:nvPr>
        </p:nvSpPr>
        <p:spPr>
          <a:xfrm>
            <a:off x="457200" y="1096412"/>
            <a:ext cx="4148667" cy="5029751"/>
          </a:xfrm>
        </p:spPr>
        <p:txBody>
          <a:bodyPr>
            <a:normAutofit fontScale="70000" lnSpcReduction="20000"/>
          </a:bodyPr>
          <a:lstStyle/>
          <a:p>
            <a:pPr marL="0" indent="0">
              <a:buNone/>
            </a:pPr>
            <a:r>
              <a:rPr lang="fr-FR" dirty="0" smtClean="0"/>
              <a:t>Un </a:t>
            </a:r>
            <a:r>
              <a:rPr lang="fr-FR" dirty="0"/>
              <a:t>k-DOP est un </a:t>
            </a:r>
            <a:r>
              <a:rPr lang="fr-FR" dirty="0" err="1"/>
              <a:t>polytope</a:t>
            </a:r>
            <a:r>
              <a:rPr lang="fr-FR" dirty="0"/>
              <a:t> convexe, pour lequel les normales appartiennent à un (petit) ensemble de k axes, partagés entre tous les volumes k-</a:t>
            </a:r>
            <a:r>
              <a:rPr lang="fr-FR" dirty="0" err="1"/>
              <a:t>DOPs</a:t>
            </a:r>
            <a:r>
              <a:rPr lang="fr-FR" dirty="0"/>
              <a:t>.</a:t>
            </a:r>
          </a:p>
          <a:p>
            <a:endParaRPr lang="fr-FR" dirty="0"/>
          </a:p>
          <a:p>
            <a:r>
              <a:rPr lang="fr-FR" dirty="0"/>
              <a:t>Avantages</a:t>
            </a:r>
          </a:p>
          <a:p>
            <a:pPr lvl="1"/>
            <a:r>
              <a:rPr lang="fr-FR" dirty="0"/>
              <a:t>Empreinte mémoire relativement réduite</a:t>
            </a:r>
          </a:p>
          <a:p>
            <a:pPr lvl="1"/>
            <a:r>
              <a:rPr lang="fr-FR" dirty="0"/>
              <a:t>Tests d’intersection relativement rapides</a:t>
            </a:r>
          </a:p>
          <a:p>
            <a:pPr lvl="1"/>
            <a:r>
              <a:rPr lang="fr-FR" dirty="0"/>
              <a:t>Bonne approximation du véritable volume de l’objet</a:t>
            </a:r>
          </a:p>
          <a:p>
            <a:endParaRPr lang="fr-FR" dirty="0"/>
          </a:p>
          <a:p>
            <a:r>
              <a:rPr lang="fr-FR" dirty="0"/>
              <a:t>Inconvénients</a:t>
            </a:r>
          </a:p>
          <a:p>
            <a:pPr lvl="1"/>
            <a:r>
              <a:rPr lang="fr-FR" dirty="0"/>
              <a:t>Mises à jour moyennement rapides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13</a:t>
            </a:fld>
            <a:endParaRPr lang="fr-FR" dirty="0"/>
          </a:p>
        </p:txBody>
      </p:sp>
      <p:sp>
        <p:nvSpPr>
          <p:cNvPr id="5" name="Espace réservé de la date 4"/>
          <p:cNvSpPr>
            <a:spLocks noGrp="1"/>
          </p:cNvSpPr>
          <p:nvPr>
            <p:ph type="dt" sz="half" idx="2"/>
          </p:nvPr>
        </p:nvSpPr>
        <p:spPr/>
        <p:txBody>
          <a:bodyPr/>
          <a:lstStyle/>
          <a:p>
            <a:fld id="{01FBFB43-0758-9644-B5FD-B2FA352CC2E9}"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7" y="1213308"/>
            <a:ext cx="3384376" cy="4759846"/>
          </a:xfrm>
          <a:prstGeom prst="rect">
            <a:avLst/>
          </a:prstGeom>
        </p:spPr>
      </p:pic>
    </p:spTree>
    <p:extLst>
      <p:ext uri="{BB962C8B-B14F-4D97-AF65-F5344CB8AC3E}">
        <p14:creationId xmlns:p14="http://schemas.microsoft.com/office/powerpoint/2010/main" val="27752595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2343473"/>
          </a:xfrm>
        </p:spPr>
        <p:txBody>
          <a:bodyPr>
            <a:normAutofit fontScale="47500" lnSpcReduction="20000"/>
          </a:bodyPr>
          <a:lstStyle/>
          <a:p>
            <a:pPr marL="0" indent="0">
              <a:buNone/>
            </a:pPr>
            <a:r>
              <a:rPr lang="fr-FR" dirty="0"/>
              <a:t>Ensemble des normales pour différents k-</a:t>
            </a:r>
            <a:r>
              <a:rPr lang="fr-FR" dirty="0" err="1"/>
              <a:t>DOPs</a:t>
            </a:r>
            <a:r>
              <a:rPr lang="fr-FR" dirty="0"/>
              <a:t>:</a:t>
            </a:r>
          </a:p>
          <a:p>
            <a:endParaRPr lang="fr-FR" dirty="0"/>
          </a:p>
          <a:p>
            <a:r>
              <a:rPr lang="fr-FR" dirty="0"/>
              <a:t>6-DOP : {1, 0, 0}, {-1, 0, 0}, {0, 1, 0}, {0, -1, 0}, {0, 0, 1}, {0, 0, -1}</a:t>
            </a:r>
          </a:p>
          <a:p>
            <a:endParaRPr lang="fr-FR" dirty="0"/>
          </a:p>
          <a:p>
            <a:r>
              <a:rPr lang="fr-FR" dirty="0"/>
              <a:t>8-DOP : {1, 1, 1}, {-1, 1, 1}, {1, -1, 1}, {-1, -1, 1}, {1, 1, -1}, {-1, 1, -1}, {1, -1, -1}, {-1, -1, -1}</a:t>
            </a:r>
          </a:p>
          <a:p>
            <a:endParaRPr lang="fr-FR" dirty="0"/>
          </a:p>
          <a:p>
            <a:r>
              <a:rPr lang="fr-FR" dirty="0"/>
              <a:t>12-DOP : {1, 1, 0}, {-1, 1, 0}, {1, -1, 0}, {-1, -1, 0}, {1, 0, 1}, {-1, 0, 1}, {1, 0, -1}, {-1, 0, -1}, {0, 1, 1}, {0, -1, 1}, {0, 1, -1}, {0, -1, -1}</a:t>
            </a:r>
          </a:p>
          <a:p>
            <a:endParaRPr lang="fr-FR" dirty="0"/>
          </a:p>
          <a:p>
            <a:r>
              <a:rPr lang="fr-FR" dirty="0"/>
              <a:t>18-DOP : 12-DOP U 6 DOP</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14</a:t>
            </a:fld>
            <a:endParaRPr lang="fr-FR" dirty="0"/>
          </a:p>
        </p:txBody>
      </p:sp>
      <p:sp>
        <p:nvSpPr>
          <p:cNvPr id="5" name="Espace réservé de la date 4"/>
          <p:cNvSpPr>
            <a:spLocks noGrp="1"/>
          </p:cNvSpPr>
          <p:nvPr>
            <p:ph type="dt" sz="half" idx="2"/>
          </p:nvPr>
        </p:nvSpPr>
        <p:spPr/>
        <p:txBody>
          <a:bodyPr/>
          <a:lstStyle/>
          <a:p>
            <a:fld id="{9C297F1B-15E8-6C49-B5B7-5EE874F1DE75}"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4" descr="http://www.ray-tracing.ru/upload/articles/articles215.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67944" y="3439885"/>
            <a:ext cx="4780331" cy="2845275"/>
          </a:xfrm>
          <a:prstGeom prst="rect">
            <a:avLst/>
          </a:prstGeom>
          <a:solidFill>
            <a:schemeClr val="bg1"/>
          </a:solidFill>
        </p:spPr>
      </p:pic>
    </p:spTree>
    <p:extLst>
      <p:ext uri="{BB962C8B-B14F-4D97-AF65-F5344CB8AC3E}">
        <p14:creationId xmlns:p14="http://schemas.microsoft.com/office/powerpoint/2010/main" val="1985224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40000" lnSpcReduction="20000"/>
          </a:bodyPr>
          <a:lstStyle/>
          <a:p>
            <a:pPr marL="0" indent="0">
              <a:buNone/>
            </a:pPr>
            <a:r>
              <a:rPr lang="fr-FR" dirty="0"/>
              <a:t>Construction d’un k-DOP (O(</a:t>
            </a:r>
            <a:r>
              <a:rPr lang="fr-FR" dirty="0" err="1"/>
              <a:t>kn</a:t>
            </a:r>
            <a:r>
              <a:rPr lang="fr-FR" dirty="0"/>
              <a:t>), quasi-linéaire). Seuls les intervalles min/max sur chaque direction D de k sont stockés</a:t>
            </a:r>
          </a:p>
          <a:p>
            <a:pPr marL="0" indent="0">
              <a:buNone/>
            </a:pPr>
            <a:endParaRPr lang="fr-FR" dirty="0"/>
          </a:p>
          <a:p>
            <a:pPr marL="0" indent="0">
              <a:buNone/>
            </a:pPr>
            <a:r>
              <a:rPr lang="fr-FR" dirty="0" err="1"/>
              <a:t>Example</a:t>
            </a:r>
            <a:r>
              <a:rPr lang="fr-FR" dirty="0"/>
              <a:t> for 12-DOP </a:t>
            </a:r>
            <a:r>
              <a:rPr lang="fr-FR" dirty="0" err="1"/>
              <a:t>generation</a:t>
            </a:r>
            <a:r>
              <a:rPr lang="fr-FR" dirty="0"/>
              <a:t>:</a:t>
            </a:r>
          </a:p>
          <a:p>
            <a:pPr marL="0" indent="0">
              <a:buNone/>
            </a:pPr>
            <a:endParaRPr lang="fr-FR" dirty="0"/>
          </a:p>
          <a:p>
            <a:pPr marL="0" indent="0">
              <a:buNone/>
            </a:pPr>
            <a:r>
              <a:rPr lang="fr-FR" dirty="0"/>
              <a:t>{1, 1, 0}, {-1, 1, 0}, {1, -1, 0}, {-1, -1, 0}, {1, 0, 1}, {-1, 0, 1}, {1, 0, -1}, {-1, 0, -1}, {0, 1, 1}, {0, -1, 1}, {0, 1, -1}, {0, -1, -1}</a:t>
            </a:r>
          </a:p>
          <a:p>
            <a:pPr marL="0" indent="0">
              <a:buNone/>
            </a:pPr>
            <a:endParaRPr lang="fr-FR" dirty="0"/>
          </a:p>
          <a:p>
            <a:pPr marL="0" indent="0">
              <a:buNone/>
            </a:pPr>
            <a:r>
              <a:rPr lang="fr-FR" dirty="0"/>
              <a:t>// </a:t>
            </a:r>
            <a:r>
              <a:rPr lang="fr-FR" dirty="0" err="1"/>
              <a:t>Loop</a:t>
            </a:r>
            <a:r>
              <a:rPr lang="fr-FR" dirty="0"/>
              <a:t> over model points table V, update </a:t>
            </a:r>
            <a:r>
              <a:rPr lang="fr-FR" dirty="0" err="1"/>
              <a:t>object’s</a:t>
            </a:r>
            <a:r>
              <a:rPr lang="fr-FR" dirty="0"/>
              <a:t> DOP Axis</a:t>
            </a:r>
          </a:p>
          <a:p>
            <a:endParaRPr lang="fr-FR" dirty="0"/>
          </a:p>
          <a:p>
            <a:pPr marL="0" indent="0">
              <a:buNone/>
            </a:pPr>
            <a:r>
              <a:rPr lang="fr-FR" dirty="0"/>
              <a:t>for (</a:t>
            </a:r>
            <a:r>
              <a:rPr lang="fr-FR" dirty="0" err="1"/>
              <a:t>int</a:t>
            </a:r>
            <a:r>
              <a:rPr lang="fr-FR" dirty="0"/>
              <a:t> i=0; i&lt;</a:t>
            </a:r>
            <a:r>
              <a:rPr lang="fr-FR" dirty="0" err="1"/>
              <a:t>V.Size</a:t>
            </a:r>
            <a:r>
              <a:rPr lang="fr-FR" dirty="0"/>
              <a:t>(); i++)</a:t>
            </a:r>
          </a:p>
          <a:p>
            <a:pPr marL="0" indent="0">
              <a:buNone/>
            </a:pPr>
            <a:r>
              <a:rPr lang="fr-FR" dirty="0"/>
              <a:t>{</a:t>
            </a:r>
          </a:p>
          <a:p>
            <a:pPr marL="0" indent="0">
              <a:buNone/>
            </a:pPr>
            <a:r>
              <a:rPr lang="fr-FR" dirty="0"/>
              <a:t>	// First axis (1, 1, 0)</a:t>
            </a:r>
          </a:p>
          <a:p>
            <a:pPr marL="0" indent="0">
              <a:buNone/>
            </a:pPr>
            <a:r>
              <a:rPr lang="fr-FR" dirty="0"/>
              <a:t>	</a:t>
            </a:r>
            <a:r>
              <a:rPr lang="fr-FR" dirty="0" err="1"/>
              <a:t>fValue</a:t>
            </a:r>
            <a:r>
              <a:rPr lang="fr-FR" dirty="0"/>
              <a:t> = V[i].x + V[i].y;</a:t>
            </a:r>
          </a:p>
          <a:p>
            <a:pPr marL="0" indent="0">
              <a:buNone/>
            </a:pPr>
            <a:r>
              <a:rPr lang="fr-FR" dirty="0"/>
              <a:t>	Axis[0].min = MIN(Axis[0].min, </a:t>
            </a:r>
            <a:r>
              <a:rPr lang="fr-FR" dirty="0" err="1"/>
              <a:t>fValue</a:t>
            </a:r>
            <a:r>
              <a:rPr lang="fr-FR" dirty="0"/>
              <a:t>);</a:t>
            </a:r>
          </a:p>
          <a:p>
            <a:pPr marL="0" indent="0">
              <a:buNone/>
            </a:pPr>
            <a:r>
              <a:rPr lang="fr-FR" dirty="0"/>
              <a:t>	Axis[0].max = MAX(Axis[0].max, </a:t>
            </a:r>
            <a:r>
              <a:rPr lang="fr-FR" dirty="0" err="1"/>
              <a:t>fValue</a:t>
            </a:r>
            <a:r>
              <a:rPr lang="fr-FR" dirty="0"/>
              <a:t>);</a:t>
            </a:r>
          </a:p>
          <a:p>
            <a:pPr marL="0" indent="0">
              <a:buNone/>
            </a:pPr>
            <a:endParaRPr lang="fr-FR" dirty="0"/>
          </a:p>
          <a:p>
            <a:pPr marL="0" indent="0">
              <a:buNone/>
            </a:pPr>
            <a:r>
              <a:rPr lang="fr-FR" dirty="0"/>
              <a:t>	…</a:t>
            </a:r>
          </a:p>
          <a:p>
            <a:pPr marL="0" indent="0">
              <a:buNone/>
            </a:pPr>
            <a:endParaRPr lang="fr-FR" dirty="0"/>
          </a:p>
          <a:p>
            <a:pPr marL="0" indent="0">
              <a:buNone/>
            </a:pPr>
            <a:r>
              <a:rPr lang="fr-FR" dirty="0"/>
              <a:t>	// </a:t>
            </a:r>
            <a:r>
              <a:rPr lang="fr-FR" dirty="0" err="1"/>
              <a:t>Tenth</a:t>
            </a:r>
            <a:r>
              <a:rPr lang="fr-FR" dirty="0"/>
              <a:t> axis (0, -1, 1)</a:t>
            </a:r>
          </a:p>
          <a:p>
            <a:pPr marL="0" indent="0">
              <a:buNone/>
            </a:pPr>
            <a:r>
              <a:rPr lang="fr-FR" dirty="0"/>
              <a:t>	</a:t>
            </a:r>
            <a:r>
              <a:rPr lang="fr-FR" dirty="0" err="1"/>
              <a:t>fValue</a:t>
            </a:r>
            <a:r>
              <a:rPr lang="fr-FR" dirty="0"/>
              <a:t> = -V[i].y + V[i].z;</a:t>
            </a:r>
          </a:p>
          <a:p>
            <a:pPr marL="0" indent="0">
              <a:buNone/>
            </a:pPr>
            <a:r>
              <a:rPr lang="fr-FR" dirty="0"/>
              <a:t>	Axis[9].min = MIN(Axis[9].min, </a:t>
            </a:r>
            <a:r>
              <a:rPr lang="fr-FR" dirty="0" err="1"/>
              <a:t>fValue</a:t>
            </a:r>
            <a:r>
              <a:rPr lang="fr-FR" dirty="0"/>
              <a:t>);</a:t>
            </a:r>
          </a:p>
          <a:p>
            <a:pPr marL="0" indent="0">
              <a:buNone/>
            </a:pPr>
            <a:r>
              <a:rPr lang="fr-FR" dirty="0"/>
              <a:t>	Axis[9].max = MAX(Axis[9].max, </a:t>
            </a:r>
            <a:r>
              <a:rPr lang="fr-FR" dirty="0" err="1"/>
              <a:t>fValue</a:t>
            </a:r>
            <a:r>
              <a:rPr lang="fr-FR" dirty="0"/>
              <a:t>);</a:t>
            </a:r>
          </a:p>
          <a:p>
            <a:pPr marL="0" indent="0">
              <a:buNone/>
            </a:pPr>
            <a:endParaRPr lang="fr-FR" dirty="0"/>
          </a:p>
          <a:p>
            <a:pPr marL="0" indent="0">
              <a:buNone/>
            </a:pPr>
            <a:r>
              <a:rPr lang="fr-FR" dirty="0"/>
              <a:t>	…</a:t>
            </a:r>
          </a:p>
          <a:p>
            <a:pPr marL="0" indent="0">
              <a:buNone/>
            </a:pP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15</a:t>
            </a:fld>
            <a:endParaRPr lang="fr-FR" dirty="0"/>
          </a:p>
        </p:txBody>
      </p:sp>
      <p:sp>
        <p:nvSpPr>
          <p:cNvPr id="5" name="Espace réservé de la date 4"/>
          <p:cNvSpPr>
            <a:spLocks noGrp="1"/>
          </p:cNvSpPr>
          <p:nvPr>
            <p:ph type="dt" sz="half" idx="2"/>
          </p:nvPr>
        </p:nvSpPr>
        <p:spPr/>
        <p:txBody>
          <a:bodyPr/>
          <a:lstStyle/>
          <a:p>
            <a:fld id="{E9956CAD-5721-5243-BA19-04A6DE317497}"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17892371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Intersections</a:t>
            </a:r>
            <a:endParaRPr lang="fr-FR" dirty="0"/>
          </a:p>
        </p:txBody>
      </p:sp>
      <p:sp>
        <p:nvSpPr>
          <p:cNvPr id="3" name="Espace réservé du contenu 2"/>
          <p:cNvSpPr>
            <a:spLocks noGrp="1"/>
          </p:cNvSpPr>
          <p:nvPr>
            <p:ph idx="1"/>
          </p:nvPr>
        </p:nvSpPr>
        <p:spPr>
          <a:xfrm>
            <a:off x="457200" y="1096413"/>
            <a:ext cx="8229600" cy="910188"/>
          </a:xfrm>
        </p:spPr>
        <p:txBody>
          <a:bodyPr>
            <a:normAutofit fontScale="40000" lnSpcReduction="20000"/>
          </a:bodyPr>
          <a:lstStyle/>
          <a:p>
            <a:r>
              <a:rPr lang="fr-FR" dirty="0"/>
              <a:t>Intersection de 2 k-</a:t>
            </a:r>
            <a:r>
              <a:rPr lang="fr-FR" dirty="0" err="1"/>
              <a:t>DOPs</a:t>
            </a:r>
            <a:r>
              <a:rPr lang="fr-FR" dirty="0"/>
              <a:t> : il y a superposition seulement si tous les k/2 intervalles se superposent (O(k/2), quasi-constant)</a:t>
            </a:r>
          </a:p>
          <a:p>
            <a:endParaRPr lang="fr-FR" dirty="0"/>
          </a:p>
          <a:p>
            <a:r>
              <a:rPr lang="fr-FR" dirty="0"/>
              <a:t>Inconvénient : la mise à jour du k-DOP après rotation de l’objet peut être coûteuse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16</a:t>
            </a:fld>
            <a:endParaRPr lang="fr-FR" dirty="0"/>
          </a:p>
        </p:txBody>
      </p:sp>
      <p:sp>
        <p:nvSpPr>
          <p:cNvPr id="5" name="Espace réservé de la date 4"/>
          <p:cNvSpPr>
            <a:spLocks noGrp="1"/>
          </p:cNvSpPr>
          <p:nvPr>
            <p:ph type="dt" sz="half" idx="2"/>
          </p:nvPr>
        </p:nvSpPr>
        <p:spPr/>
        <p:txBody>
          <a:bodyPr/>
          <a:lstStyle/>
          <a:p>
            <a:fld id="{103EBC11-C925-9041-961E-8D8B20E5CBFE}"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006601"/>
            <a:ext cx="7300423" cy="42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4600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Enveloppe convexe</a:t>
            </a:r>
            <a:endParaRPr lang="fr-FR" dirty="0"/>
          </a:p>
        </p:txBody>
      </p:sp>
      <p:sp>
        <p:nvSpPr>
          <p:cNvPr id="3" name="Espace réservé du contenu 2"/>
          <p:cNvSpPr>
            <a:spLocks noGrp="1"/>
          </p:cNvSpPr>
          <p:nvPr>
            <p:ph idx="1"/>
          </p:nvPr>
        </p:nvSpPr>
        <p:spPr>
          <a:xfrm>
            <a:off x="457200" y="1096412"/>
            <a:ext cx="4097867" cy="5029751"/>
          </a:xfrm>
        </p:spPr>
        <p:txBody>
          <a:bodyPr>
            <a:normAutofit fontScale="77500" lnSpcReduction="20000"/>
          </a:bodyPr>
          <a:lstStyle/>
          <a:p>
            <a:pPr marL="0" indent="0">
              <a:buNone/>
            </a:pPr>
            <a:r>
              <a:rPr lang="fr-FR" sz="2800" dirty="0" smtClean="0"/>
              <a:t>L’enveloppe </a:t>
            </a:r>
            <a:r>
              <a:rPr lang="fr-FR" sz="2800" dirty="0"/>
              <a:t>convexe d’un objet est le plus petit polyèdre convexe qui contient cet objet.</a:t>
            </a:r>
          </a:p>
          <a:p>
            <a:pPr marL="0" indent="0">
              <a:buNone/>
            </a:pPr>
            <a:endParaRPr lang="fr-FR" sz="2800" dirty="0"/>
          </a:p>
          <a:p>
            <a:pPr marL="0" indent="0">
              <a:buNone/>
            </a:pPr>
            <a:r>
              <a:rPr lang="fr-FR" sz="2800" dirty="0"/>
              <a:t>Avantages</a:t>
            </a:r>
          </a:p>
          <a:p>
            <a:r>
              <a:rPr lang="fr-FR" sz="2800" dirty="0"/>
              <a:t>Très bonne approximation du véritable volume de l’objet</a:t>
            </a:r>
          </a:p>
          <a:p>
            <a:pPr marL="0" indent="0">
              <a:buNone/>
            </a:pPr>
            <a:endParaRPr lang="fr-FR" sz="2800" dirty="0"/>
          </a:p>
          <a:p>
            <a:pPr marL="0" indent="0">
              <a:buNone/>
            </a:pPr>
            <a:r>
              <a:rPr lang="fr-FR" sz="2800" dirty="0"/>
              <a:t>Inconvénients</a:t>
            </a:r>
          </a:p>
          <a:p>
            <a:r>
              <a:rPr lang="fr-FR" sz="2800" dirty="0"/>
              <a:t>Empreinte mémoire importante</a:t>
            </a:r>
          </a:p>
          <a:p>
            <a:r>
              <a:rPr lang="fr-FR" sz="2800" dirty="0"/>
              <a:t>Tests d’intersection lents</a:t>
            </a:r>
          </a:p>
          <a:p>
            <a:r>
              <a:rPr lang="fr-FR" sz="2800" dirty="0"/>
              <a:t>Mises à jour en général non-dynamiques (l’enveloppe est </a:t>
            </a:r>
            <a:r>
              <a:rPr lang="fr-FR" sz="2800" dirty="0" err="1"/>
              <a:t>précalculée</a:t>
            </a:r>
            <a:r>
              <a:rPr lang="fr-FR" sz="2800" dirty="0"/>
              <a:t>)</a:t>
            </a:r>
          </a:p>
          <a:p>
            <a:pPr marL="0" indent="0">
              <a:buNone/>
            </a:pPr>
            <a:endParaRPr lang="fr-FR" dirty="0"/>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17</a:t>
            </a:fld>
            <a:endParaRPr lang="fr-FR" dirty="0"/>
          </a:p>
        </p:txBody>
      </p:sp>
      <p:sp>
        <p:nvSpPr>
          <p:cNvPr id="5" name="Espace réservé de la date 4"/>
          <p:cNvSpPr>
            <a:spLocks noGrp="1"/>
          </p:cNvSpPr>
          <p:nvPr>
            <p:ph type="dt" sz="half" idx="2"/>
          </p:nvPr>
        </p:nvSpPr>
        <p:spPr/>
        <p:txBody>
          <a:bodyPr/>
          <a:lstStyle/>
          <a:p>
            <a:fld id="{A191DE1F-9273-BF4E-BE31-ECB0B322F1AD}"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4058" y="2348880"/>
            <a:ext cx="3526414" cy="2651171"/>
          </a:xfrm>
          <a:prstGeom prst="rect">
            <a:avLst/>
          </a:prstGeom>
        </p:spPr>
      </p:pic>
    </p:spTree>
    <p:extLst>
      <p:ext uri="{BB962C8B-B14F-4D97-AF65-F5344CB8AC3E}">
        <p14:creationId xmlns:p14="http://schemas.microsoft.com/office/powerpoint/2010/main" val="20489677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Stratégies de tests d’intersection : soient P et Q deux polyèdres convexes</a:t>
            </a:r>
          </a:p>
          <a:p>
            <a:endParaRPr lang="fr-FR" dirty="0"/>
          </a:p>
          <a:p>
            <a:r>
              <a:rPr lang="fr-FR" dirty="0"/>
              <a:t>Intersection de Moore (O(n²))</a:t>
            </a:r>
          </a:p>
          <a:p>
            <a:pPr lvl="1"/>
            <a:r>
              <a:rPr lang="fr-FR" dirty="0"/>
              <a:t>Tester l’intersection de chaque segment de face de P avec Q. Si un segment est partiellement ou totalement inclus, renvoyer l’intersection.</a:t>
            </a:r>
          </a:p>
          <a:p>
            <a:pPr lvl="1"/>
            <a:r>
              <a:rPr lang="fr-FR" dirty="0"/>
              <a:t>Tester l’intersection de chaque segment de face de Q avec P. Si un segment est partiellement ou totalement inclus, renvoyer l’intersection.</a:t>
            </a:r>
          </a:p>
          <a:p>
            <a:pPr lvl="1"/>
            <a:r>
              <a:rPr lang="fr-FR" dirty="0"/>
              <a:t>Tester le centre de chacune des faces de Q relativement aux faces de P. Si un centre est contenu dans une face, renvoyer l’intersection.</a:t>
            </a:r>
          </a:p>
          <a:p>
            <a:endParaRPr lang="fr-FR" dirty="0"/>
          </a:p>
          <a:p>
            <a:r>
              <a:rPr lang="fr-FR" dirty="0"/>
              <a:t>Intersection de Chung-Wang (O(</a:t>
            </a:r>
            <a:r>
              <a:rPr lang="fr-FR" dirty="0" err="1"/>
              <a:t>kn</a:t>
            </a:r>
            <a:r>
              <a:rPr lang="fr-FR" dirty="0"/>
              <a:t>))</a:t>
            </a:r>
          </a:p>
          <a:p>
            <a:pPr lvl="1"/>
            <a:r>
              <a:rPr lang="fr-FR" dirty="0"/>
              <a:t>Utilisation d’axes de séparation pour tester l’intersection</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18</a:t>
            </a:fld>
            <a:endParaRPr lang="fr-FR" dirty="0"/>
          </a:p>
        </p:txBody>
      </p:sp>
      <p:sp>
        <p:nvSpPr>
          <p:cNvPr id="5" name="Espace réservé de la date 4"/>
          <p:cNvSpPr>
            <a:spLocks noGrp="1"/>
          </p:cNvSpPr>
          <p:nvPr>
            <p:ph type="dt" sz="half" idx="2"/>
          </p:nvPr>
        </p:nvSpPr>
        <p:spPr/>
        <p:txBody>
          <a:bodyPr/>
          <a:lstStyle/>
          <a:p>
            <a:fld id="{F769E30A-56B8-9644-BA38-FF55A4CCAE82}"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5823198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19</a:t>
            </a:fld>
            <a:endParaRPr lang="fr-FR" dirty="0"/>
          </a:p>
        </p:txBody>
      </p:sp>
      <p:sp>
        <p:nvSpPr>
          <p:cNvPr id="5" name="Espace réservé de la date 4"/>
          <p:cNvSpPr>
            <a:spLocks noGrp="1"/>
          </p:cNvSpPr>
          <p:nvPr>
            <p:ph type="dt" sz="half" idx="2"/>
          </p:nvPr>
        </p:nvSpPr>
        <p:spPr/>
        <p:txBody>
          <a:bodyPr/>
          <a:lstStyle/>
          <a:p>
            <a:fld id="{9B117AB1-D2D2-204B-BFE3-01F426E78C48}"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659542"/>
            <a:ext cx="7834135" cy="2497650"/>
          </a:xfrm>
          <a:prstGeom prst="rect">
            <a:avLst/>
          </a:prstGeom>
        </p:spPr>
      </p:pic>
      <p:sp>
        <p:nvSpPr>
          <p:cNvPr id="8" name="Right Arrow 2"/>
          <p:cNvSpPr/>
          <p:nvPr/>
        </p:nvSpPr>
        <p:spPr>
          <a:xfrm>
            <a:off x="928227" y="5373216"/>
            <a:ext cx="720080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Meilleure approximation du volume, forte consommation mémoire et tests lents</a:t>
            </a:r>
            <a:endParaRPr lang="fr-FR" sz="1100" dirty="0"/>
          </a:p>
        </p:txBody>
      </p:sp>
      <p:sp>
        <p:nvSpPr>
          <p:cNvPr id="9" name="Left Arrow 3"/>
          <p:cNvSpPr/>
          <p:nvPr/>
        </p:nvSpPr>
        <p:spPr>
          <a:xfrm>
            <a:off x="928225" y="1988840"/>
            <a:ext cx="7200801"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Faible approximation du volume, faible consommation mémoire et tests rapides</a:t>
            </a:r>
            <a:endParaRPr lang="fr-FR" sz="1100" dirty="0"/>
          </a:p>
        </p:txBody>
      </p:sp>
    </p:spTree>
    <p:extLst>
      <p:ext uri="{BB962C8B-B14F-4D97-AF65-F5344CB8AC3E}">
        <p14:creationId xmlns:p14="http://schemas.microsoft.com/office/powerpoint/2010/main" val="21557574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normAutofit/>
          </a:bodyPr>
          <a:lstStyle/>
          <a:p>
            <a:pPr marL="0" indent="0">
              <a:buNone/>
            </a:pPr>
            <a:r>
              <a:rPr lang="fr-FR" sz="2000" dirty="0"/>
              <a:t>Ce cours est très largement inspiré des cours de </a:t>
            </a:r>
            <a:r>
              <a:rPr lang="fr-FR" sz="2000" b="1" i="1" dirty="0"/>
              <a:t>Marc </a:t>
            </a:r>
            <a:r>
              <a:rPr lang="fr-FR" sz="2000" b="1" i="1" dirty="0" err="1" smtClean="0"/>
              <a:t>Moulis</a:t>
            </a:r>
            <a:r>
              <a:rPr lang="fr-FR" sz="2000" b="1" i="1" dirty="0" smtClean="0"/>
              <a:t> et Benoit Lange</a:t>
            </a:r>
            <a:r>
              <a:rPr lang="fr-FR" sz="2000" dirty="0" smtClean="0"/>
              <a:t>.</a:t>
            </a:r>
            <a:endParaRPr lang="fr-FR" sz="2000" dirty="0"/>
          </a:p>
          <a:p>
            <a:pPr marL="0" indent="0">
              <a:buNone/>
            </a:pPr>
            <a:endParaRPr lang="fr-FR" sz="2000" dirty="0" smtClean="0"/>
          </a:p>
          <a:p>
            <a:pPr marL="0" indent="0">
              <a:buNone/>
            </a:pPr>
            <a:r>
              <a:rPr lang="fr-FR" sz="2000" dirty="0" smtClean="0"/>
              <a:t>Le but de cette présentation est de vous amener les briques nécessaire pour résoudre la complexité de certain calculs. Ainsi, nous allons principalement nous intéresser à plusieurs problématiques:</a:t>
            </a:r>
          </a:p>
          <a:p>
            <a:pPr lvl="1"/>
            <a:r>
              <a:rPr lang="fr-FR" sz="1800" dirty="0" smtClean="0"/>
              <a:t>La gestion de scène au travers d’un graphe de scène</a:t>
            </a:r>
          </a:p>
          <a:p>
            <a:pPr lvl="1"/>
            <a:r>
              <a:rPr lang="fr-FR" sz="1800" dirty="0" smtClean="0"/>
              <a:t>Les enveloppes </a:t>
            </a:r>
          </a:p>
          <a:p>
            <a:pPr lvl="1"/>
            <a:r>
              <a:rPr lang="fr-FR" sz="1800" dirty="0" smtClean="0"/>
              <a:t>Le partitionnement de l’espace</a:t>
            </a:r>
          </a:p>
          <a:p>
            <a:pPr lvl="1"/>
            <a:r>
              <a:rPr lang="fr-FR" sz="1800" dirty="0" smtClean="0"/>
              <a:t>Les optimisations spatiales</a:t>
            </a:r>
          </a:p>
          <a:p>
            <a:pPr lvl="1"/>
            <a:r>
              <a:rPr lang="fr-FR" sz="1800" dirty="0" smtClean="0"/>
              <a:t>Les optimisations géométriques</a:t>
            </a:r>
            <a:endParaRPr lang="fr-FR" sz="1800" dirty="0"/>
          </a:p>
        </p:txBody>
      </p:sp>
      <p:sp>
        <p:nvSpPr>
          <p:cNvPr id="4" name="Espace réservé du pied de page 3"/>
          <p:cNvSpPr>
            <a:spLocks noGrp="1"/>
          </p:cNvSpPr>
          <p:nvPr>
            <p:ph type="ftr" sz="quarter" idx="3"/>
          </p:nvPr>
        </p:nvSpPr>
        <p:spPr/>
        <p:txBody>
          <a:bodyPr/>
          <a:lstStyle/>
          <a:p>
            <a:r>
              <a:rPr lang="fr-FR" dirty="0" smtClean="0"/>
              <a:t>Rémi Ronfard - GMIN317 – Gestion de scènes </a:t>
            </a:r>
            <a:endParaRPr lang="fr-FR" b="1" dirty="0"/>
          </a:p>
        </p:txBody>
      </p:sp>
      <p:sp>
        <p:nvSpPr>
          <p:cNvPr id="5" name="Espace réservé de la date 4"/>
          <p:cNvSpPr>
            <a:spLocks noGrp="1"/>
          </p:cNvSpPr>
          <p:nvPr>
            <p:ph type="dt" sz="half" idx="2"/>
          </p:nvPr>
        </p:nvSpPr>
        <p:spPr/>
        <p:txBody>
          <a:bodyPr/>
          <a:lstStyle/>
          <a:p>
            <a:fld id="{8137E63A-0A04-9E48-9C68-EC5BFC067E54}" type="datetime1">
              <a:rPr lang="fr-FR" smtClean="0"/>
              <a:t>13/11/15</a:t>
            </a:fld>
            <a:endParaRPr lang="fr-FR" dirty="0"/>
          </a:p>
        </p:txBody>
      </p:sp>
      <p:sp>
        <p:nvSpPr>
          <p:cNvPr id="6" name="Espace réservé du numéro de diapositive 5"/>
          <p:cNvSpPr>
            <a:spLocks noGrp="1"/>
          </p:cNvSpPr>
          <p:nvPr>
            <p:ph type="sldNum" sz="quarter" idx="4"/>
          </p:nvPr>
        </p:nvSpPr>
        <p:spPr/>
        <p:txBody>
          <a:bodyPr/>
          <a:lstStyle/>
          <a:p>
            <a:fld id="{A6C87E8C-A1B1-CC4A-8C89-9A370644B80A}" type="slidenum">
              <a:rPr lang="fr-FR" smtClean="0"/>
              <a:pPr/>
              <a:t>2</a:t>
            </a:fld>
            <a:endParaRPr lang="fr-FR" dirty="0"/>
          </a:p>
        </p:txBody>
      </p:sp>
    </p:spTree>
    <p:extLst>
      <p:ext uri="{BB962C8B-B14F-4D97-AF65-F5344CB8AC3E}">
        <p14:creationId xmlns:p14="http://schemas.microsoft.com/office/powerpoint/2010/main" val="31366860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061887" cy="3754962"/>
          </a:xfrm>
        </p:spPr>
        <p:txBody>
          <a:bodyPr>
            <a:normAutofit fontScale="55000" lnSpcReduction="20000"/>
          </a:bodyPr>
          <a:lstStyle/>
          <a:p>
            <a:r>
              <a:rPr lang="fr-FR" dirty="0"/>
              <a:t>Le concept de volume englobant peut être poussé plus loin en mettant en place pour un objet non plus un, mais une hiérarchie de volumes </a:t>
            </a:r>
            <a:r>
              <a:rPr lang="fr-FR" dirty="0" smtClean="0"/>
              <a:t>englobant.</a:t>
            </a:r>
            <a:endParaRPr lang="fr-FR" dirty="0"/>
          </a:p>
          <a:p>
            <a:endParaRPr lang="fr-FR" dirty="0"/>
          </a:p>
          <a:p>
            <a:r>
              <a:rPr lang="fr-FR" dirty="0"/>
              <a:t>La racine de la hiérarchie fournit un test rapide mais très approximatif, et chaque niveau de hiérarchie successif permet de raffiner les tests.</a:t>
            </a:r>
          </a:p>
          <a:p>
            <a:endParaRPr lang="fr-FR" dirty="0"/>
          </a:p>
          <a:p>
            <a:r>
              <a:rPr lang="fr-FR" dirty="0"/>
              <a:t>Le concept est applicable à tous les types de volumes </a:t>
            </a:r>
            <a:r>
              <a:rPr lang="fr-FR" dirty="0" smtClean="0"/>
              <a:t>englobant, </a:t>
            </a:r>
            <a:r>
              <a:rPr lang="fr-FR" dirty="0"/>
              <a:t>voire permet même de mixer différents types de volumes </a:t>
            </a:r>
            <a:r>
              <a:rPr lang="fr-FR" dirty="0" smtClean="0"/>
              <a:t>englobant </a:t>
            </a:r>
            <a:r>
              <a:rPr lang="fr-FR" dirty="0"/>
              <a:t>au sein d’une hiérarchie.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20</a:t>
            </a:fld>
            <a:endParaRPr lang="fr-FR" dirty="0"/>
          </a:p>
        </p:txBody>
      </p:sp>
      <p:sp>
        <p:nvSpPr>
          <p:cNvPr id="5" name="Espace réservé de la date 4"/>
          <p:cNvSpPr>
            <a:spLocks noGrp="1"/>
          </p:cNvSpPr>
          <p:nvPr>
            <p:ph type="dt" sz="half" idx="2"/>
          </p:nvPr>
        </p:nvSpPr>
        <p:spPr/>
        <p:txBody>
          <a:bodyPr/>
          <a:lstStyle/>
          <a:p>
            <a:fld id="{EC053167-A7CC-004D-9A08-AF3903B18190}"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descr="http://www.inf.tu-dresden.de/content/institutes/smt/cg/results/minorthesis/skoenig/gfx/coltre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07" y="4397988"/>
            <a:ext cx="4210993" cy="18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19087" y="971403"/>
            <a:ext cx="4624913" cy="5226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9927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Partitionner l’espace, dans quel but </a:t>
            </a:r>
            <a:r>
              <a:rPr lang="fr-FR" dirty="0" smtClean="0"/>
              <a:t>?</a:t>
            </a:r>
            <a:endParaRPr lang="fr-FR" dirty="0"/>
          </a:p>
        </p:txBody>
      </p:sp>
      <p:sp>
        <p:nvSpPr>
          <p:cNvPr id="3" name="Espace réservé du contenu 2"/>
          <p:cNvSpPr>
            <a:spLocks noGrp="1"/>
          </p:cNvSpPr>
          <p:nvPr>
            <p:ph idx="1"/>
          </p:nvPr>
        </p:nvSpPr>
        <p:spPr/>
        <p:txBody>
          <a:bodyPr>
            <a:noAutofit/>
          </a:bodyPr>
          <a:lstStyle/>
          <a:p>
            <a:pPr marL="0" indent="0">
              <a:buNone/>
            </a:pPr>
            <a:r>
              <a:rPr lang="fr-FR" sz="2400" dirty="0" smtClean="0"/>
              <a:t>La </a:t>
            </a:r>
            <a:r>
              <a:rPr lang="fr-FR" sz="2400" dirty="0"/>
              <a:t>machine n’est (pout l’instant) pas capable </a:t>
            </a:r>
            <a:r>
              <a:rPr lang="fr-FR" sz="2400" dirty="0" smtClean="0"/>
              <a:t>de:</a:t>
            </a:r>
          </a:p>
          <a:p>
            <a:r>
              <a:rPr lang="fr-FR" sz="2400" dirty="0" smtClean="0"/>
              <a:t>réaliser un rendu interactif d’un trop grand nombre de données</a:t>
            </a:r>
          </a:p>
          <a:p>
            <a:r>
              <a:rPr lang="fr-FR" sz="2400" dirty="0" smtClean="0"/>
              <a:t>réaliser </a:t>
            </a:r>
            <a:r>
              <a:rPr lang="fr-FR" sz="2400" dirty="0"/>
              <a:t>la gestion des interactions entre un trop grand nombre d’entités en même </a:t>
            </a:r>
            <a:r>
              <a:rPr lang="fr-FR" sz="2400" dirty="0" smtClean="0"/>
              <a:t>temps</a:t>
            </a:r>
          </a:p>
          <a:p>
            <a:pPr marL="0" indent="0">
              <a:buNone/>
            </a:pPr>
            <a:r>
              <a:rPr lang="fr-FR" sz="2400" dirty="0" smtClean="0"/>
              <a:t>La </a:t>
            </a:r>
            <a:r>
              <a:rPr lang="fr-FR" sz="2400" dirty="0"/>
              <a:t>stratégie de partitionnement de l’espace s’appuie sur le </a:t>
            </a:r>
            <a:r>
              <a:rPr lang="fr-FR" sz="2400" dirty="0" smtClean="0"/>
              <a:t>constat: </a:t>
            </a:r>
            <a:r>
              <a:rPr lang="fr-FR" sz="2400" i="1" dirty="0" smtClean="0"/>
              <a:t>« ce </a:t>
            </a:r>
            <a:r>
              <a:rPr lang="fr-FR" sz="2400" i="1" dirty="0"/>
              <a:t>qui coûte le moins de cycles machine est ce que l’on ne calcule </a:t>
            </a:r>
            <a:r>
              <a:rPr lang="fr-FR" sz="2400" i="1" dirty="0" smtClean="0"/>
              <a:t>pas »</a:t>
            </a:r>
            <a:r>
              <a:rPr lang="fr-FR" sz="2400" dirty="0" smtClean="0"/>
              <a:t>.</a:t>
            </a:r>
          </a:p>
          <a:p>
            <a:pPr marL="0" indent="0">
              <a:buNone/>
            </a:pPr>
            <a:r>
              <a:rPr lang="fr-FR" sz="2400" dirty="0" smtClean="0"/>
              <a:t>Le </a:t>
            </a:r>
            <a:r>
              <a:rPr lang="fr-FR" sz="2400" dirty="0"/>
              <a:t>partitionnement de l’espace va donc permettre de:</a:t>
            </a:r>
          </a:p>
          <a:p>
            <a:r>
              <a:rPr lang="fr-FR" sz="2400" dirty="0" smtClean="0"/>
              <a:t>ne </a:t>
            </a:r>
            <a:r>
              <a:rPr lang="fr-FR" sz="2400" dirty="0"/>
              <a:t>pas afficher les zones de la scène non visibles (décor, et objets contenus dans ces zones)</a:t>
            </a:r>
          </a:p>
          <a:p>
            <a:r>
              <a:rPr lang="fr-FR" sz="2400" dirty="0" smtClean="0"/>
              <a:t>limiter </a:t>
            </a:r>
            <a:r>
              <a:rPr lang="fr-FR" sz="2400" dirty="0"/>
              <a:t>le traitement des interactions objets/objets et objets/scène</a:t>
            </a:r>
          </a:p>
          <a:p>
            <a:r>
              <a:rPr lang="fr-FR" sz="2400" dirty="0"/>
              <a:t>
</a:t>
            </a: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21</a:t>
            </a:fld>
            <a:endParaRPr lang="fr-FR" dirty="0"/>
          </a:p>
        </p:txBody>
      </p:sp>
      <p:sp>
        <p:nvSpPr>
          <p:cNvPr id="5" name="Espace réservé de la date 4"/>
          <p:cNvSpPr>
            <a:spLocks noGrp="1"/>
          </p:cNvSpPr>
          <p:nvPr>
            <p:ph type="dt" sz="half" idx="2"/>
          </p:nvPr>
        </p:nvSpPr>
        <p:spPr/>
        <p:txBody>
          <a:bodyPr/>
          <a:lstStyle/>
          <a:p>
            <a:fld id="{8604A04C-1D7F-5641-ABAF-8D1CB5CC96BC}"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7943396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a:t>Un partitionnement de l’espace est généralement une structure de données hiérarchique qui assure une propriété monotone: si un test de collision pour un nœud est négatif, alors il sera aussi négatif pour tous les enfants de ce nœud.</a:t>
            </a:r>
          </a:p>
          <a:p>
            <a:endParaRPr lang="fr-FR" dirty="0"/>
          </a:p>
          <a:p>
            <a:pPr marL="0" indent="0">
              <a:buNone/>
            </a:pPr>
            <a:r>
              <a:rPr lang="fr-FR" dirty="0"/>
              <a:t>Il existe différentes stratégies de découpage de l’espace, dont les plus connues</a:t>
            </a:r>
            <a:r>
              <a:rPr lang="fr-FR" dirty="0" smtClean="0"/>
              <a:t>:</a:t>
            </a:r>
            <a:endParaRPr lang="fr-FR" dirty="0"/>
          </a:p>
          <a:p>
            <a:r>
              <a:rPr lang="fr-FR" dirty="0" err="1"/>
              <a:t>Quadtrees</a:t>
            </a:r>
            <a:r>
              <a:rPr lang="fr-FR" dirty="0"/>
              <a:t> (2D) et </a:t>
            </a:r>
            <a:r>
              <a:rPr lang="fr-FR" dirty="0" err="1"/>
              <a:t>octrees</a:t>
            </a:r>
            <a:r>
              <a:rPr lang="fr-FR" dirty="0"/>
              <a:t> (3D)</a:t>
            </a:r>
          </a:p>
          <a:p>
            <a:r>
              <a:rPr lang="fr-FR" dirty="0" err="1"/>
              <a:t>K-d</a:t>
            </a:r>
            <a:r>
              <a:rPr lang="fr-FR" dirty="0"/>
              <a:t> </a:t>
            </a:r>
            <a:r>
              <a:rPr lang="fr-FR" dirty="0" err="1"/>
              <a:t>trees</a:t>
            </a:r>
            <a:endParaRPr lang="fr-FR" dirty="0"/>
          </a:p>
          <a:p>
            <a:r>
              <a:rPr lang="fr-FR" dirty="0"/>
              <a:t>BSP (</a:t>
            </a:r>
            <a:r>
              <a:rPr lang="fr-FR" dirty="0" err="1"/>
              <a:t>Binary</a:t>
            </a:r>
            <a:r>
              <a:rPr lang="fr-FR" dirty="0"/>
              <a:t> </a:t>
            </a:r>
            <a:r>
              <a:rPr lang="fr-FR" dirty="0" err="1"/>
              <a:t>Space</a:t>
            </a:r>
            <a:r>
              <a:rPr lang="fr-FR" dirty="0"/>
              <a:t> </a:t>
            </a:r>
            <a:r>
              <a:rPr lang="fr-FR" dirty="0" err="1"/>
              <a:t>Partitionning</a:t>
            </a:r>
            <a:r>
              <a:rPr lang="fr-FR" dirty="0"/>
              <a:t>)</a:t>
            </a:r>
          </a:p>
          <a:p>
            <a:r>
              <a:rPr lang="fr-FR" dirty="0"/>
              <a:t>Regular </a:t>
            </a:r>
            <a:r>
              <a:rPr lang="fr-FR" dirty="0" err="1"/>
              <a:t>grids</a:t>
            </a:r>
            <a:r>
              <a:rPr lang="fr-FR" dirty="0"/>
              <a:t>, </a:t>
            </a:r>
            <a:r>
              <a:rPr lang="fr-FR" dirty="0" err="1"/>
              <a:t>hierarchical</a:t>
            </a:r>
            <a:r>
              <a:rPr lang="fr-FR" dirty="0"/>
              <a:t> </a:t>
            </a:r>
            <a:r>
              <a:rPr lang="fr-FR" dirty="0" err="1"/>
              <a:t>uniform</a:t>
            </a:r>
            <a:r>
              <a:rPr lang="fr-FR" dirty="0"/>
              <a:t> </a:t>
            </a:r>
            <a:r>
              <a:rPr lang="fr-FR" dirty="0" err="1"/>
              <a:t>grids</a:t>
            </a:r>
            <a:r>
              <a:rPr lang="fr-FR" dirty="0"/>
              <a:t>, </a:t>
            </a:r>
            <a:r>
              <a:rPr lang="fr-FR" dirty="0" err="1"/>
              <a:t>recursive</a:t>
            </a:r>
            <a:r>
              <a:rPr lang="fr-FR" dirty="0"/>
              <a:t> </a:t>
            </a:r>
            <a:r>
              <a:rPr lang="fr-FR" dirty="0" err="1"/>
              <a:t>grids</a:t>
            </a:r>
            <a:r>
              <a:rPr lang="fr-FR" dirty="0"/>
              <a:t>, </a:t>
            </a:r>
            <a:r>
              <a:rPr lang="fr-FR" dirty="0" err="1"/>
              <a:t>loose</a:t>
            </a:r>
            <a:r>
              <a:rPr lang="fr-FR" dirty="0"/>
              <a:t> </a:t>
            </a:r>
            <a:r>
              <a:rPr lang="fr-FR" dirty="0" err="1"/>
              <a:t>octrees</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22</a:t>
            </a:fld>
            <a:endParaRPr lang="fr-FR" dirty="0"/>
          </a:p>
        </p:txBody>
      </p:sp>
      <p:sp>
        <p:nvSpPr>
          <p:cNvPr id="5" name="Espace réservé de la date 4"/>
          <p:cNvSpPr>
            <a:spLocks noGrp="1"/>
          </p:cNvSpPr>
          <p:nvPr>
            <p:ph type="dt" sz="half" idx="2"/>
          </p:nvPr>
        </p:nvSpPr>
        <p:spPr/>
        <p:txBody>
          <a:bodyPr/>
          <a:lstStyle/>
          <a:p>
            <a:fld id="{DFCD9CDA-9F9C-9B43-AC7F-A34BA9218F96}"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3244736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23</a:t>
            </a:fld>
            <a:endParaRPr lang="fr-FR" dirty="0"/>
          </a:p>
        </p:txBody>
      </p:sp>
      <p:sp>
        <p:nvSpPr>
          <p:cNvPr id="5" name="Espace réservé de la date 4"/>
          <p:cNvSpPr>
            <a:spLocks noGrp="1"/>
          </p:cNvSpPr>
          <p:nvPr>
            <p:ph type="dt" sz="half" idx="2"/>
          </p:nvPr>
        </p:nvSpPr>
        <p:spPr/>
        <p:txBody>
          <a:bodyPr/>
          <a:lstStyle/>
          <a:p>
            <a:fld id="{BA418ED1-3A39-AA4C-BDA0-F2A2650C169B}"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Image 6" descr="Capture d’écran 2014-09-23 à 15.5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55762"/>
            <a:ext cx="8559800" cy="2706528"/>
          </a:xfrm>
          <a:prstGeom prst="rect">
            <a:avLst/>
          </a:prstGeom>
        </p:spPr>
      </p:pic>
    </p:spTree>
    <p:extLst>
      <p:ext uri="{BB962C8B-B14F-4D97-AF65-F5344CB8AC3E}">
        <p14:creationId xmlns:p14="http://schemas.microsoft.com/office/powerpoint/2010/main" val="26958013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326467" cy="5029751"/>
          </a:xfrm>
        </p:spPr>
        <p:txBody>
          <a:bodyPr>
            <a:normAutofit fontScale="85000" lnSpcReduction="20000"/>
          </a:bodyPr>
          <a:lstStyle/>
          <a:p>
            <a:pPr marL="0" indent="0">
              <a:buNone/>
            </a:pPr>
            <a:r>
              <a:rPr lang="fr-FR" b="1" dirty="0" smtClean="0"/>
              <a:t>Principe de la </a:t>
            </a:r>
            <a:r>
              <a:rPr lang="fr-FR" b="1" dirty="0" err="1" smtClean="0"/>
              <a:t>sudivision</a:t>
            </a:r>
            <a:endParaRPr lang="fr-FR" b="1" dirty="0" smtClean="0"/>
          </a:p>
          <a:p>
            <a:r>
              <a:rPr lang="fr-FR" dirty="0" smtClean="0"/>
              <a:t>L’espace est divisé en cellules</a:t>
            </a:r>
          </a:p>
          <a:p>
            <a:r>
              <a:rPr lang="fr-FR" dirty="0" smtClean="0"/>
              <a:t>Les primitives des objets sont placés dans les cellules</a:t>
            </a:r>
          </a:p>
          <a:p>
            <a:r>
              <a:rPr lang="fr-FR" dirty="0" smtClean="0"/>
              <a:t>Tous les objets dans les même cellules sont alors analysé (pour déterminer si il y a collision ou non)</a:t>
            </a:r>
          </a:p>
          <a:p>
            <a:r>
              <a:rPr lang="fr-FR" dirty="0" smtClean="0"/>
              <a:t>Les parties des objets qui sont seules, sont alors rejetés.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24</a:t>
            </a:fld>
            <a:endParaRPr lang="fr-FR" dirty="0"/>
          </a:p>
        </p:txBody>
      </p:sp>
      <p:sp>
        <p:nvSpPr>
          <p:cNvPr id="5" name="Espace réservé de la date 4"/>
          <p:cNvSpPr>
            <a:spLocks noGrp="1"/>
          </p:cNvSpPr>
          <p:nvPr>
            <p:ph type="dt" sz="half" idx="2"/>
          </p:nvPr>
        </p:nvSpPr>
        <p:spPr/>
        <p:txBody>
          <a:bodyPr/>
          <a:lstStyle/>
          <a:p>
            <a:fld id="{B9939BEA-8613-0843-B611-DDB22306CE37}"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Image 6" descr="Capture d’écran 2014-09-23 à 15.57.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501" y="1701799"/>
            <a:ext cx="3962454" cy="3953933"/>
          </a:xfrm>
          <a:prstGeom prst="rect">
            <a:avLst/>
          </a:prstGeom>
        </p:spPr>
      </p:pic>
    </p:spTree>
    <p:extLst>
      <p:ext uri="{BB962C8B-B14F-4D97-AF65-F5344CB8AC3E}">
        <p14:creationId xmlns:p14="http://schemas.microsoft.com/office/powerpoint/2010/main" val="25078643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0000" lnSpcReduction="20000"/>
          </a:bodyPr>
          <a:lstStyle/>
          <a:p>
            <a:pPr marL="0" indent="0">
              <a:buNone/>
            </a:pPr>
            <a:r>
              <a:rPr lang="fr-FR" b="1" dirty="0" err="1" smtClean="0"/>
              <a:t>Quadtree</a:t>
            </a:r>
            <a:r>
              <a:rPr lang="fr-FR" b="1" dirty="0" smtClean="0"/>
              <a:t> et </a:t>
            </a:r>
            <a:r>
              <a:rPr lang="fr-FR" b="1" dirty="0" err="1" smtClean="0"/>
              <a:t>Octree</a:t>
            </a:r>
            <a:endParaRPr lang="fr-FR" b="1" dirty="0" smtClean="0"/>
          </a:p>
          <a:p>
            <a:r>
              <a:rPr lang="fr-FR" dirty="0"/>
              <a:t>Un </a:t>
            </a:r>
            <a:r>
              <a:rPr lang="fr-FR" dirty="0" err="1"/>
              <a:t>quadtree</a:t>
            </a:r>
            <a:r>
              <a:rPr lang="fr-FR" dirty="0"/>
              <a:t> (2D) ou </a:t>
            </a:r>
            <a:r>
              <a:rPr lang="fr-FR" dirty="0" err="1"/>
              <a:t>octree</a:t>
            </a:r>
            <a:r>
              <a:rPr lang="fr-FR" dirty="0"/>
              <a:t> (3D) est une structure de données hiérarchique de type arbre, qui subdivise l’espace selon des volumes </a:t>
            </a:r>
            <a:r>
              <a:rPr lang="fr-FR" dirty="0" err="1"/>
              <a:t>englobants</a:t>
            </a:r>
            <a:r>
              <a:rPr lang="fr-FR" dirty="0"/>
              <a:t> de type AABB.</a:t>
            </a:r>
          </a:p>
          <a:p>
            <a:endParaRPr lang="fr-FR" dirty="0"/>
          </a:p>
          <a:p>
            <a:r>
              <a:rPr lang="fr-FR" dirty="0"/>
              <a:t>Chaque nœud de la hiérarchie est une AABB, qui peut à son tour contenir jusqu’à 4 (ou 8 en 3D) AABB de tailles identiques.</a:t>
            </a:r>
          </a:p>
          <a:p>
            <a:endParaRPr lang="fr-FR" dirty="0"/>
          </a:p>
          <a:p>
            <a:r>
              <a:rPr lang="fr-FR" dirty="0"/>
              <a:t>La construction de l’arbre s’arrête lorsqu’un nœud est vide (ou sous un certain seuil de remplissage), et/ou lorsque la taille des nœuds est en-dessous d’une limite fixée.</a:t>
            </a:r>
          </a:p>
          <a:p>
            <a:endParaRPr lang="fr-FR" dirty="0"/>
          </a:p>
          <a:p>
            <a:r>
              <a:rPr lang="fr-FR" dirty="0"/>
              <a:t>Chaque nœud de l’arbre va contenir, en plus des informations de filiation, des références sur les géométries (ou toutes autres données utiles) contenues dans le volume du nœud</a:t>
            </a:r>
            <a:r>
              <a:rPr lang="fr-FR" dirty="0" smtClean="0"/>
              <a:t>.</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25</a:t>
            </a:fld>
            <a:endParaRPr lang="fr-FR" dirty="0"/>
          </a:p>
        </p:txBody>
      </p:sp>
      <p:sp>
        <p:nvSpPr>
          <p:cNvPr id="5" name="Espace réservé de la date 4"/>
          <p:cNvSpPr>
            <a:spLocks noGrp="1"/>
          </p:cNvSpPr>
          <p:nvPr>
            <p:ph type="dt" sz="half" idx="2"/>
          </p:nvPr>
        </p:nvSpPr>
        <p:spPr/>
        <p:txBody>
          <a:bodyPr/>
          <a:lstStyle/>
          <a:p>
            <a:fld id="{5861705F-54C2-4648-96A6-26186B8AC43B}"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2194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26</a:t>
            </a:fld>
            <a:endParaRPr lang="fr-FR" dirty="0"/>
          </a:p>
        </p:txBody>
      </p:sp>
      <p:sp>
        <p:nvSpPr>
          <p:cNvPr id="5" name="Espace réservé de la date 4"/>
          <p:cNvSpPr>
            <a:spLocks noGrp="1"/>
          </p:cNvSpPr>
          <p:nvPr>
            <p:ph type="dt" sz="half" idx="2"/>
          </p:nvPr>
        </p:nvSpPr>
        <p:spPr/>
        <p:txBody>
          <a:bodyPr/>
          <a:lstStyle/>
          <a:p>
            <a:fld id="{67C605F5-4EB4-0E4C-86A0-2B64A18AE049}"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1520" y="1196752"/>
            <a:ext cx="4896544" cy="28111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80112" y="2773463"/>
            <a:ext cx="3312368" cy="35868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399" y="4048822"/>
            <a:ext cx="5266267" cy="338554"/>
          </a:xfrm>
          <a:prstGeom prst="rect">
            <a:avLst/>
          </a:prstGeom>
        </p:spPr>
        <p:txBody>
          <a:bodyPr wrap="square">
            <a:spAutoFit/>
          </a:bodyPr>
          <a:lstStyle/>
          <a:p>
            <a:pPr algn="ctr"/>
            <a:r>
              <a:rPr lang="fr-FR" sz="1600" dirty="0"/>
              <a:t>Génération d’un </a:t>
            </a:r>
            <a:r>
              <a:rPr lang="fr-FR" sz="1600" dirty="0" err="1"/>
              <a:t>octree</a:t>
            </a:r>
            <a:r>
              <a:rPr lang="fr-FR" sz="1600" dirty="0"/>
              <a:t>, et visualisation de l’arbre associé.</a:t>
            </a:r>
          </a:p>
        </p:txBody>
      </p:sp>
      <p:sp>
        <p:nvSpPr>
          <p:cNvPr id="10" name="Rectangle 9"/>
          <p:cNvSpPr/>
          <p:nvPr/>
        </p:nvSpPr>
        <p:spPr>
          <a:xfrm>
            <a:off x="4593524" y="2250243"/>
            <a:ext cx="4572000" cy="523220"/>
          </a:xfrm>
          <a:prstGeom prst="rect">
            <a:avLst/>
          </a:prstGeom>
        </p:spPr>
        <p:txBody>
          <a:bodyPr>
            <a:spAutoFit/>
          </a:bodyPr>
          <a:lstStyle/>
          <a:p>
            <a:pPr algn="ctr"/>
            <a:r>
              <a:rPr lang="fr-FR" sz="1400" dirty="0"/>
              <a:t>Exemple d’</a:t>
            </a:r>
            <a:r>
              <a:rPr lang="fr-FR" sz="1400" dirty="0" err="1"/>
              <a:t>octree</a:t>
            </a:r>
            <a:r>
              <a:rPr lang="fr-FR" sz="1400" dirty="0"/>
              <a:t> généré à partir d’une géométrie (ici, le lapin de </a:t>
            </a:r>
            <a:r>
              <a:rPr lang="fr-FR" sz="1400" dirty="0" err="1"/>
              <a:t>Stanford</a:t>
            </a:r>
            <a:r>
              <a:rPr lang="fr-FR" sz="1400" dirty="0"/>
              <a:t>).</a:t>
            </a:r>
          </a:p>
        </p:txBody>
      </p:sp>
    </p:spTree>
    <p:extLst>
      <p:ext uri="{BB962C8B-B14F-4D97-AF65-F5344CB8AC3E}">
        <p14:creationId xmlns:p14="http://schemas.microsoft.com/office/powerpoint/2010/main" val="20463450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KD-</a:t>
            </a:r>
            <a:r>
              <a:rPr lang="fr-FR" b="1" dirty="0" err="1" smtClean="0"/>
              <a:t>tree</a:t>
            </a:r>
            <a:endParaRPr lang="fr-FR" dirty="0"/>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smtClean="0"/>
              <a:t>La </a:t>
            </a:r>
            <a:r>
              <a:rPr lang="fr-FR" dirty="0"/>
              <a:t>méthode de sélection de l’hyperplan peut grandement varier, on retiendra cependant les contraintes suivantes pour décrire une méthode de construction canonique:</a:t>
            </a:r>
          </a:p>
          <a:p>
            <a:endParaRPr lang="fr-FR" dirty="0"/>
          </a:p>
          <a:p>
            <a:r>
              <a:rPr lang="fr-FR" dirty="0"/>
              <a:t>La sélection du plan séparateur cycle à travers l’ensemble des axes au fur et à mesure de la descente dans le graphe (racine : dimension X, profondeur 1 : dimension Y, profondeur 2 : dimension Z, profondeur 3 : dimension X, </a:t>
            </a:r>
            <a:r>
              <a:rPr lang="fr-FR" dirty="0" err="1"/>
              <a:t>etc</a:t>
            </a:r>
            <a:r>
              <a:rPr lang="fr-FR" dirty="0"/>
              <a:t>)</a:t>
            </a:r>
          </a:p>
          <a:p>
            <a:r>
              <a:rPr lang="fr-FR" dirty="0"/>
              <a:t>La position de l’hyperplan séparateur se base sur le point médian (i.e. qui sépare de manière homogène les données contenues dans le sous-espace) du sous-espace à subdiviser, par rapport à ses coordonnées vis-à-vis de la normale à l’hyperplan</a:t>
            </a:r>
          </a:p>
          <a:p>
            <a:endParaRPr lang="fr-FR" dirty="0"/>
          </a:p>
          <a:p>
            <a:pPr marL="0" indent="0">
              <a:buNone/>
            </a:pPr>
            <a:r>
              <a:rPr lang="fr-FR" dirty="0"/>
              <a:t>Si ces 2 contraintes sont respectées, la construction permet de générer un arbre équilibré, dans lequel chacune des feuilles est à égale profondeur de la racine.</a:t>
            </a:r>
          </a:p>
          <a:p>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27</a:t>
            </a:fld>
            <a:endParaRPr lang="fr-FR" dirty="0"/>
          </a:p>
        </p:txBody>
      </p:sp>
      <p:sp>
        <p:nvSpPr>
          <p:cNvPr id="5" name="Espace réservé de la date 4"/>
          <p:cNvSpPr>
            <a:spLocks noGrp="1"/>
          </p:cNvSpPr>
          <p:nvPr>
            <p:ph type="dt" sz="half" idx="2"/>
          </p:nvPr>
        </p:nvSpPr>
        <p:spPr/>
        <p:txBody>
          <a:bodyPr/>
          <a:lstStyle/>
          <a:p>
            <a:fld id="{F8A304B6-A5F1-FB4D-B460-3BE1B9BCE7B2}"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14835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BSP-</a:t>
            </a:r>
            <a:r>
              <a:rPr lang="fr-FR" b="1" dirty="0" err="1" smtClean="0"/>
              <a:t>tree</a:t>
            </a:r>
            <a:endParaRPr lang="fr-FR" dirty="0"/>
          </a:p>
        </p:txBody>
      </p:sp>
      <p:sp>
        <p:nvSpPr>
          <p:cNvPr id="3" name="Espace réservé du contenu 2"/>
          <p:cNvSpPr>
            <a:spLocks noGrp="1"/>
          </p:cNvSpPr>
          <p:nvPr>
            <p:ph idx="1"/>
          </p:nvPr>
        </p:nvSpPr>
        <p:spPr>
          <a:xfrm>
            <a:off x="457200" y="1096413"/>
            <a:ext cx="8229600" cy="1468988"/>
          </a:xfrm>
        </p:spPr>
        <p:txBody>
          <a:bodyPr>
            <a:normAutofit fontScale="85000" lnSpcReduction="20000"/>
          </a:bodyPr>
          <a:lstStyle/>
          <a:p>
            <a:r>
              <a:rPr lang="fr-FR" dirty="0" smtClean="0"/>
              <a:t>Un </a:t>
            </a:r>
            <a:r>
              <a:rPr lang="fr-FR" dirty="0"/>
              <a:t>arbre BSP (</a:t>
            </a:r>
            <a:r>
              <a:rPr lang="fr-FR" dirty="0" err="1"/>
              <a:t>Binary</a:t>
            </a:r>
            <a:r>
              <a:rPr lang="fr-FR" dirty="0"/>
              <a:t> </a:t>
            </a:r>
            <a:r>
              <a:rPr lang="fr-FR" dirty="0" err="1"/>
              <a:t>Space</a:t>
            </a:r>
            <a:r>
              <a:rPr lang="fr-FR" dirty="0"/>
              <a:t> </a:t>
            </a:r>
            <a:r>
              <a:rPr lang="fr-FR" dirty="0" err="1"/>
              <a:t>Partitioning</a:t>
            </a:r>
            <a:r>
              <a:rPr lang="fr-FR" dirty="0"/>
              <a:t>) est un arbre binaire qui partitionne récursivement l’espace en 2 sous-espaces, par rapport à un hyperplan dont la position et l’orientation sont arbitrairement choisies.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28</a:t>
            </a:fld>
            <a:endParaRPr lang="fr-FR" dirty="0"/>
          </a:p>
        </p:txBody>
      </p:sp>
      <p:sp>
        <p:nvSpPr>
          <p:cNvPr id="5" name="Espace réservé de la date 4"/>
          <p:cNvSpPr>
            <a:spLocks noGrp="1"/>
          </p:cNvSpPr>
          <p:nvPr>
            <p:ph type="dt" sz="half" idx="2"/>
          </p:nvPr>
        </p:nvSpPr>
        <p:spPr/>
        <p:txBody>
          <a:bodyPr/>
          <a:lstStyle/>
          <a:p>
            <a:fld id="{AC004E93-546C-4549-A0FF-957B8CB8E0F5}"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03872" y="2980267"/>
            <a:ext cx="4721861" cy="344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6121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 arbre </a:t>
            </a:r>
            <a:r>
              <a:rPr lang="fr-FR" dirty="0" smtClean="0"/>
              <a:t>BSP</a:t>
            </a:r>
            <a:endParaRPr lang="fr-FR" dirty="0"/>
          </a:p>
        </p:txBody>
      </p:sp>
      <p:sp>
        <p:nvSpPr>
          <p:cNvPr id="3" name="Espace réservé du contenu 2"/>
          <p:cNvSpPr>
            <a:spLocks noGrp="1"/>
          </p:cNvSpPr>
          <p:nvPr>
            <p:ph idx="1"/>
          </p:nvPr>
        </p:nvSpPr>
        <p:spPr>
          <a:xfrm>
            <a:off x="457200" y="1096413"/>
            <a:ext cx="8229600" cy="1849988"/>
          </a:xfrm>
        </p:spPr>
        <p:txBody>
          <a:bodyPr>
            <a:normAutofit fontScale="62500" lnSpcReduction="20000"/>
          </a:bodyPr>
          <a:lstStyle/>
          <a:p>
            <a:pPr marL="0" indent="0">
              <a:buNone/>
            </a:pPr>
            <a:r>
              <a:rPr lang="fr-FR" dirty="0" smtClean="0"/>
              <a:t>Choisir </a:t>
            </a:r>
            <a:r>
              <a:rPr lang="fr-FR" dirty="0"/>
              <a:t>un hyperplan séparateur, et lui associer un nœud de l’arbre</a:t>
            </a:r>
          </a:p>
          <a:p>
            <a:pPr marL="0" indent="0">
              <a:buNone/>
            </a:pPr>
            <a:r>
              <a:rPr lang="fr-FR" dirty="0"/>
              <a:t>Placer tous les éléments géométriques situés « devant » l’hyperplan dans un des deux fils du nœud, et tous les éléments géométriques situés « derrière » l’hyperplan dans l’autre nœud fils</a:t>
            </a:r>
          </a:p>
          <a:p>
            <a:pPr marL="0" indent="0">
              <a:buNone/>
            </a:pPr>
            <a:r>
              <a:rPr lang="fr-FR" dirty="0"/>
              <a:t>Répéter récursivement le processus de subdivision sur chacun des nœuds fils en choisissant à chaque fois un nouvel hyperplan séparateur</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29</a:t>
            </a:fld>
            <a:endParaRPr lang="fr-FR" dirty="0"/>
          </a:p>
        </p:txBody>
      </p:sp>
      <p:sp>
        <p:nvSpPr>
          <p:cNvPr id="5" name="Espace réservé de la date 4"/>
          <p:cNvSpPr>
            <a:spLocks noGrp="1"/>
          </p:cNvSpPr>
          <p:nvPr>
            <p:ph type="dt" sz="half" idx="2"/>
          </p:nvPr>
        </p:nvSpPr>
        <p:spPr/>
        <p:txBody>
          <a:bodyPr/>
          <a:lstStyle/>
          <a:p>
            <a:fld id="{BDB5DB20-6BF6-D948-BA8D-678180047904}"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8174" y="2946400"/>
            <a:ext cx="7585561" cy="321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882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905434" y="1096412"/>
            <a:ext cx="7219953" cy="5029751"/>
          </a:xfrm>
        </p:spPr>
        <p:txBody>
          <a:bodyPr anchor="ctr">
            <a:normAutofit/>
          </a:bodyPr>
          <a:lstStyle/>
          <a:p>
            <a:pPr marL="0" indent="0">
              <a:buNone/>
            </a:pPr>
            <a:r>
              <a:rPr lang="fr-FR" sz="2400" b="1" dirty="0" smtClean="0"/>
              <a:t>A quoi sert un graphe de scène et comment l’utiliser </a:t>
            </a:r>
            <a:r>
              <a:rPr lang="fr-FR" sz="2400" b="1" dirty="0"/>
              <a:t>?</a:t>
            </a:r>
          </a:p>
          <a:p>
            <a:pPr marL="0" indent="0">
              <a:buNone/>
            </a:pPr>
            <a:r>
              <a:rPr lang="fr-FR" sz="2400" b="1" dirty="0" smtClean="0"/>
              <a:t>Quels sont les avantages des enveloppes ?</a:t>
            </a:r>
            <a:endParaRPr lang="fr-FR" sz="2400" b="1" dirty="0"/>
          </a:p>
          <a:p>
            <a:pPr marL="0" indent="0">
              <a:buNone/>
            </a:pPr>
            <a:r>
              <a:rPr lang="fr-FR" sz="2400" b="1" dirty="0" smtClean="0"/>
              <a:t>Comment décomposer efficacement la scène </a:t>
            </a:r>
            <a:r>
              <a:rPr lang="fr-FR" sz="2400" b="1" dirty="0"/>
              <a:t>?</a:t>
            </a:r>
          </a:p>
          <a:p>
            <a:pPr marL="0" indent="0">
              <a:buNone/>
            </a:pPr>
            <a:r>
              <a:rPr lang="fr-FR" sz="2400" b="1" dirty="0" smtClean="0"/>
              <a:t>Comment accélérer les calculs ?</a:t>
            </a:r>
            <a:endParaRPr lang="fr-FR" sz="2400" b="1" dirty="0"/>
          </a:p>
          <a:p>
            <a:pPr marL="0" indent="0">
              <a:buNone/>
            </a:pPr>
            <a:endParaRPr lang="fr-FR" sz="2400" b="1" dirty="0"/>
          </a:p>
          <a:p>
            <a:endParaRPr lang="fr-FR" sz="2400" dirty="0"/>
          </a:p>
        </p:txBody>
      </p:sp>
      <p:sp>
        <p:nvSpPr>
          <p:cNvPr id="4" name="Espace réservé du pied de page 3"/>
          <p:cNvSpPr>
            <a:spLocks noGrp="1"/>
          </p:cNvSpPr>
          <p:nvPr>
            <p:ph type="ftr" sz="quarter" idx="3"/>
          </p:nvPr>
        </p:nvSpPr>
        <p:spPr/>
        <p:txBody>
          <a:bodyPr/>
          <a:lstStyle/>
          <a:p>
            <a:r>
              <a:rPr lang="fr-FR" dirty="0" smtClean="0"/>
              <a:t>Rémi Ronfard - GMIN317 – Gestion de scènes </a:t>
            </a:r>
            <a:endParaRPr lang="fr-FR" b="1" dirty="0"/>
          </a:p>
        </p:txBody>
      </p:sp>
      <p:sp>
        <p:nvSpPr>
          <p:cNvPr id="5" name="Espace réservé de la date 4"/>
          <p:cNvSpPr>
            <a:spLocks noGrp="1"/>
          </p:cNvSpPr>
          <p:nvPr>
            <p:ph type="dt" sz="half" idx="2"/>
          </p:nvPr>
        </p:nvSpPr>
        <p:spPr/>
        <p:txBody>
          <a:bodyPr/>
          <a:lstStyle/>
          <a:p>
            <a:fld id="{3004C895-D63D-1A44-89F6-2D743602ADDD}" type="datetime1">
              <a:rPr lang="fr-FR" smtClean="0"/>
              <a:t>13/11/15</a:t>
            </a:fld>
            <a:endParaRPr lang="fr-FR" dirty="0"/>
          </a:p>
        </p:txBody>
      </p:sp>
      <p:sp>
        <p:nvSpPr>
          <p:cNvPr id="6" name="Espace réservé du numéro de diapositive 5"/>
          <p:cNvSpPr>
            <a:spLocks noGrp="1"/>
          </p:cNvSpPr>
          <p:nvPr>
            <p:ph type="sldNum" sz="quarter" idx="4"/>
          </p:nvPr>
        </p:nvSpPr>
        <p:spPr/>
        <p:txBody>
          <a:bodyPr/>
          <a:lstStyle/>
          <a:p>
            <a:fld id="{A6C87E8C-A1B1-CC4A-8C89-9A370644B80A}" type="slidenum">
              <a:rPr lang="fr-FR" smtClean="0"/>
              <a:pPr/>
              <a:t>3</a:t>
            </a:fld>
            <a:endParaRPr lang="fr-FR" dirty="0"/>
          </a:p>
        </p:txBody>
      </p:sp>
    </p:spTree>
    <p:extLst>
      <p:ext uri="{BB962C8B-B14F-4D97-AF65-F5344CB8AC3E}">
        <p14:creationId xmlns:p14="http://schemas.microsoft.com/office/powerpoint/2010/main" val="8303334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Optimisation</a:t>
            </a:r>
            <a:endParaRPr lang="fr-FR" dirty="0"/>
          </a:p>
        </p:txBody>
      </p:sp>
      <p:sp>
        <p:nvSpPr>
          <p:cNvPr id="3" name="Espace réservé du contenu 2"/>
          <p:cNvSpPr>
            <a:spLocks noGrp="1"/>
          </p:cNvSpPr>
          <p:nvPr>
            <p:ph idx="1"/>
          </p:nvPr>
        </p:nvSpPr>
        <p:spPr/>
        <p:txBody>
          <a:bodyPr>
            <a:normAutofit fontScale="85000" lnSpcReduction="10000"/>
          </a:bodyPr>
          <a:lstStyle/>
          <a:p>
            <a:pPr marL="0" indent="0">
              <a:buNone/>
            </a:pPr>
            <a:r>
              <a:rPr lang="fr-FR" dirty="0"/>
              <a:t>Objectif : mettre en place  des méthodes permettant de n’afficher que ce qui est visible dans la scène à un instant donné.</a:t>
            </a:r>
          </a:p>
          <a:p>
            <a:endParaRPr lang="fr-FR" dirty="0"/>
          </a:p>
          <a:p>
            <a:pPr marL="0" indent="0">
              <a:buNone/>
            </a:pPr>
            <a:r>
              <a:rPr lang="fr-FR" dirty="0"/>
              <a:t>Différents types de stratégies existent, qui sont en général cumulables</a:t>
            </a:r>
            <a:r>
              <a:rPr lang="fr-FR" dirty="0" smtClean="0"/>
              <a:t>:</a:t>
            </a:r>
            <a:endParaRPr lang="fr-FR" dirty="0"/>
          </a:p>
          <a:p>
            <a:r>
              <a:rPr lang="fr-FR" dirty="0"/>
              <a:t>Ne pas afficher les primitives géométriques dont la normale ne fait pas face à la caméra (</a:t>
            </a:r>
            <a:r>
              <a:rPr lang="fr-FR" dirty="0" err="1"/>
              <a:t>backface</a:t>
            </a:r>
            <a:r>
              <a:rPr lang="fr-FR" dirty="0"/>
              <a:t> </a:t>
            </a:r>
            <a:r>
              <a:rPr lang="fr-FR" dirty="0" err="1"/>
              <a:t>culling</a:t>
            </a:r>
            <a:r>
              <a:rPr lang="fr-FR" dirty="0"/>
              <a:t>)</a:t>
            </a:r>
          </a:p>
          <a:p>
            <a:r>
              <a:rPr lang="fr-FR" dirty="0"/>
              <a:t>Ne pas afficher ce qui n’est pas dans le champ de vue (</a:t>
            </a:r>
            <a:r>
              <a:rPr lang="fr-FR" dirty="0" err="1"/>
              <a:t>geometry</a:t>
            </a:r>
            <a:r>
              <a:rPr lang="fr-FR" dirty="0"/>
              <a:t> ou </a:t>
            </a:r>
            <a:r>
              <a:rPr lang="fr-FR" dirty="0" err="1"/>
              <a:t>frustum</a:t>
            </a:r>
            <a:r>
              <a:rPr lang="fr-FR" dirty="0"/>
              <a:t> </a:t>
            </a:r>
            <a:r>
              <a:rPr lang="fr-FR" dirty="0" err="1"/>
              <a:t>culling</a:t>
            </a:r>
            <a:r>
              <a:rPr lang="fr-FR" dirty="0"/>
              <a:t>)</a:t>
            </a:r>
          </a:p>
          <a:p>
            <a:r>
              <a:rPr lang="fr-FR" dirty="0"/>
              <a:t>Ne pas afficher ce qui est dans le champ de vue, mais masqué (occlusion </a:t>
            </a:r>
            <a:r>
              <a:rPr lang="fr-FR" dirty="0" err="1"/>
              <a:t>culling</a:t>
            </a:r>
            <a:r>
              <a:rPr lang="fr-FR" dirty="0" smtClean="0"/>
              <a:t>)</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30</a:t>
            </a:fld>
            <a:endParaRPr lang="fr-FR" dirty="0"/>
          </a:p>
        </p:txBody>
      </p:sp>
      <p:sp>
        <p:nvSpPr>
          <p:cNvPr id="5" name="Espace réservé de la date 4"/>
          <p:cNvSpPr>
            <a:spLocks noGrp="1"/>
          </p:cNvSpPr>
          <p:nvPr>
            <p:ph type="dt" sz="half" idx="2"/>
          </p:nvPr>
        </p:nvSpPr>
        <p:spPr/>
        <p:txBody>
          <a:bodyPr/>
          <a:lstStyle/>
          <a:p>
            <a:fld id="{53E1149F-1DBE-A644-B68B-C54F7624FF2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20284986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marL="0" indent="0">
              <a:buNone/>
            </a:pPr>
            <a:r>
              <a:rPr lang="fr-FR" dirty="0"/>
              <a:t>Les optimisations spatiales vont tirer parti des stratégies de subdivision spatiale mises en place pour représenter la scène (BSP, </a:t>
            </a:r>
            <a:r>
              <a:rPr lang="fr-FR" dirty="0" err="1"/>
              <a:t>octree</a:t>
            </a:r>
            <a:r>
              <a:rPr lang="fr-FR" dirty="0"/>
              <a:t>, …</a:t>
            </a:r>
            <a:r>
              <a:rPr lang="fr-FR" dirty="0" smtClean="0"/>
              <a:t>)</a:t>
            </a:r>
            <a:endParaRPr lang="fr-FR" dirty="0"/>
          </a:p>
          <a:p>
            <a:r>
              <a:rPr lang="fr-FR" dirty="0" err="1"/>
              <a:t>Frustum</a:t>
            </a:r>
            <a:r>
              <a:rPr lang="fr-FR" dirty="0"/>
              <a:t> (ou </a:t>
            </a:r>
            <a:r>
              <a:rPr lang="fr-FR" dirty="0" err="1"/>
              <a:t>geometry</a:t>
            </a:r>
            <a:r>
              <a:rPr lang="fr-FR" dirty="0"/>
              <a:t>) </a:t>
            </a:r>
            <a:r>
              <a:rPr lang="fr-FR" dirty="0" err="1"/>
              <a:t>culling</a:t>
            </a:r>
            <a:endParaRPr lang="fr-FR" dirty="0"/>
          </a:p>
          <a:p>
            <a:r>
              <a:rPr lang="fr-FR" dirty="0"/>
              <a:t>PVS (</a:t>
            </a:r>
            <a:r>
              <a:rPr lang="fr-FR" dirty="0" err="1"/>
              <a:t>Potentially</a:t>
            </a:r>
            <a:r>
              <a:rPr lang="fr-FR" dirty="0"/>
              <a:t> Visible Set ou </a:t>
            </a:r>
            <a:r>
              <a:rPr lang="fr-FR" dirty="0" err="1"/>
              <a:t>Potential</a:t>
            </a:r>
            <a:r>
              <a:rPr lang="fr-FR" dirty="0"/>
              <a:t> </a:t>
            </a:r>
            <a:r>
              <a:rPr lang="fr-FR" dirty="0" err="1"/>
              <a:t>Visibility</a:t>
            </a:r>
            <a:r>
              <a:rPr lang="fr-FR" dirty="0"/>
              <a:t> Set)</a:t>
            </a:r>
          </a:p>
          <a:p>
            <a:r>
              <a:rPr lang="fr-FR" dirty="0"/>
              <a:t>Occlusion </a:t>
            </a:r>
            <a:r>
              <a:rPr lang="fr-FR" dirty="0" err="1"/>
              <a:t>culling</a:t>
            </a:r>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31</a:t>
            </a:fld>
            <a:endParaRPr lang="fr-FR" dirty="0"/>
          </a:p>
        </p:txBody>
      </p:sp>
      <p:sp>
        <p:nvSpPr>
          <p:cNvPr id="5" name="Espace réservé de la date 4"/>
          <p:cNvSpPr>
            <a:spLocks noGrp="1"/>
          </p:cNvSpPr>
          <p:nvPr>
            <p:ph type="dt" sz="half" idx="2"/>
          </p:nvPr>
        </p:nvSpPr>
        <p:spPr/>
        <p:txBody>
          <a:bodyPr/>
          <a:lstStyle/>
          <a:p>
            <a:fld id="{BB75EF9A-2A64-6A4F-9F17-24F77804ED3A}"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
        <p:nvSpPr>
          <p:cNvPr id="7" name="ZoneTexte 6"/>
          <p:cNvSpPr txBox="1"/>
          <p:nvPr/>
        </p:nvSpPr>
        <p:spPr>
          <a:xfrm>
            <a:off x="873152" y="5896916"/>
            <a:ext cx="4726474" cy="369332"/>
          </a:xfrm>
          <a:prstGeom prst="rect">
            <a:avLst/>
          </a:prstGeom>
          <a:noFill/>
        </p:spPr>
        <p:txBody>
          <a:bodyPr wrap="none" rtlCol="0">
            <a:spAutoFit/>
          </a:bodyPr>
          <a:lstStyle/>
          <a:p>
            <a:r>
              <a:rPr lang="fr-FR" dirty="0" err="1" smtClean="0"/>
              <a:t>Ref</a:t>
            </a:r>
            <a:r>
              <a:rPr lang="fr-FR" dirty="0" smtClean="0"/>
              <a:t>: Game </a:t>
            </a:r>
            <a:r>
              <a:rPr lang="fr-FR" dirty="0" err="1" smtClean="0"/>
              <a:t>Engine</a:t>
            </a:r>
            <a:r>
              <a:rPr lang="fr-FR" dirty="0" smtClean="0"/>
              <a:t> Architecture by Jason Gregory</a:t>
            </a:r>
            <a:endParaRPr lang="fr-FR" dirty="0"/>
          </a:p>
        </p:txBody>
      </p:sp>
    </p:spTree>
    <p:extLst>
      <p:ext uri="{BB962C8B-B14F-4D97-AF65-F5344CB8AC3E}">
        <p14:creationId xmlns:p14="http://schemas.microsoft.com/office/powerpoint/2010/main" val="42873965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Frustrum</a:t>
            </a:r>
            <a:r>
              <a:rPr lang="fr-FR" b="1" dirty="0"/>
              <a:t> </a:t>
            </a:r>
            <a:r>
              <a:rPr lang="fr-FR" b="1" dirty="0" err="1" smtClean="0"/>
              <a:t>culling</a:t>
            </a:r>
            <a:endParaRPr lang="fr-FR" dirty="0"/>
          </a:p>
        </p:txBody>
      </p:sp>
      <p:sp>
        <p:nvSpPr>
          <p:cNvPr id="3" name="Espace réservé du contenu 2"/>
          <p:cNvSpPr>
            <a:spLocks noGrp="1"/>
          </p:cNvSpPr>
          <p:nvPr>
            <p:ph idx="1"/>
          </p:nvPr>
        </p:nvSpPr>
        <p:spPr>
          <a:xfrm>
            <a:off x="457200" y="1096412"/>
            <a:ext cx="8229600" cy="2603521"/>
          </a:xfrm>
        </p:spPr>
        <p:txBody>
          <a:bodyPr>
            <a:noAutofit/>
          </a:bodyPr>
          <a:lstStyle/>
          <a:p>
            <a:r>
              <a:rPr lang="fr-FR" sz="1600" dirty="0" smtClean="0"/>
              <a:t>Le </a:t>
            </a:r>
            <a:r>
              <a:rPr lang="fr-FR" sz="1600" dirty="0"/>
              <a:t>principe est de ne pas afficher ce qui est en dehors du champ de vue (</a:t>
            </a:r>
            <a:r>
              <a:rPr lang="fr-FR" sz="1600" dirty="0" err="1"/>
              <a:t>frustum</a:t>
            </a:r>
            <a:r>
              <a:rPr lang="fr-FR" sz="1600" dirty="0"/>
              <a:t>) de la caméra</a:t>
            </a:r>
            <a:r>
              <a:rPr lang="fr-FR" sz="1600" dirty="0" smtClean="0"/>
              <a:t>.</a:t>
            </a:r>
            <a:endParaRPr lang="fr-FR" sz="1600" dirty="0"/>
          </a:p>
          <a:p>
            <a:r>
              <a:rPr lang="fr-FR" sz="1600" dirty="0"/>
              <a:t>Le test est en général réalisé à partir des volumes </a:t>
            </a:r>
            <a:r>
              <a:rPr lang="fr-FR" sz="1600" dirty="0" err="1"/>
              <a:t>englobants</a:t>
            </a:r>
            <a:r>
              <a:rPr lang="fr-FR" sz="1600" dirty="0"/>
              <a:t> des objets: si tous les points du volume englobant sont du coté extérieur d’au moins un des plans de </a:t>
            </a:r>
            <a:r>
              <a:rPr lang="fr-FR" sz="1600" dirty="0" err="1"/>
              <a:t>clipping</a:t>
            </a:r>
            <a:r>
              <a:rPr lang="fr-FR" sz="1600" dirty="0"/>
              <a:t> de la caméra, alors le volume est en dehors du champ de vue de la caméra</a:t>
            </a:r>
            <a:r>
              <a:rPr lang="fr-FR" sz="1600" dirty="0" smtClean="0"/>
              <a:t>.</a:t>
            </a:r>
            <a:endParaRPr lang="fr-FR" sz="1600" dirty="0"/>
          </a:p>
          <a:p>
            <a:r>
              <a:rPr lang="fr-FR" sz="1600" dirty="0"/>
              <a:t>Le principe est aussi bien applicable aux objets de la scène (trivial) qu’à la scène elle-même (un peu moins trivial selon les cas), pour peu qu’elle ait été découpée par une stratégie de subdivision spatiale (BSP, </a:t>
            </a:r>
            <a:r>
              <a:rPr lang="fr-FR" sz="1600" dirty="0" err="1"/>
              <a:t>octree</a:t>
            </a:r>
            <a:r>
              <a:rPr lang="fr-FR" sz="1600" dirty="0"/>
              <a:t>, </a:t>
            </a:r>
            <a:r>
              <a:rPr lang="fr-FR" sz="1600" dirty="0" err="1"/>
              <a:t>etc</a:t>
            </a:r>
            <a:r>
              <a:rPr lang="fr-FR" sz="1600" dirty="0"/>
              <a:t>).</a:t>
            </a:r>
          </a:p>
          <a:p>
            <a:endParaRPr lang="fr-FR" sz="16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32</a:t>
            </a:fld>
            <a:endParaRPr lang="fr-FR" dirty="0"/>
          </a:p>
        </p:txBody>
      </p:sp>
      <p:sp>
        <p:nvSpPr>
          <p:cNvPr id="5" name="Espace réservé de la date 4"/>
          <p:cNvSpPr>
            <a:spLocks noGrp="1"/>
          </p:cNvSpPr>
          <p:nvPr>
            <p:ph type="dt" sz="half" idx="2"/>
          </p:nvPr>
        </p:nvSpPr>
        <p:spPr/>
        <p:txBody>
          <a:bodyPr/>
          <a:lstStyle/>
          <a:p>
            <a:fld id="{C70686DF-56CD-4142-AEC8-08FD5E83E157}"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54192" y="3297981"/>
            <a:ext cx="3564514" cy="289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6738" y="3329142"/>
            <a:ext cx="4180062" cy="283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629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33</a:t>
            </a:fld>
            <a:endParaRPr lang="fr-FR" dirty="0"/>
          </a:p>
        </p:txBody>
      </p:sp>
      <p:sp>
        <p:nvSpPr>
          <p:cNvPr id="5" name="Espace réservé de la date 4"/>
          <p:cNvSpPr>
            <a:spLocks noGrp="1"/>
          </p:cNvSpPr>
          <p:nvPr>
            <p:ph type="dt" sz="half" idx="2"/>
          </p:nvPr>
        </p:nvSpPr>
        <p:spPr/>
        <p:txBody>
          <a:bodyPr/>
          <a:lstStyle/>
          <a:p>
            <a:fld id="{25814704-131B-6842-A2EC-AB00E679A22F}"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65389" y="710075"/>
            <a:ext cx="8111067" cy="53074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5388" y="5978215"/>
            <a:ext cx="8111067" cy="307777"/>
          </a:xfrm>
          <a:prstGeom prst="rect">
            <a:avLst/>
          </a:prstGeom>
        </p:spPr>
        <p:txBody>
          <a:bodyPr wrap="square">
            <a:spAutoFit/>
          </a:bodyPr>
          <a:lstStyle/>
          <a:p>
            <a:pPr algn="ctr"/>
            <a:r>
              <a:rPr lang="fr-FR" sz="1400" dirty="0"/>
              <a:t>Démonstration de l’intérêt d’un test de visibilité récursif sur une structure spatiale de type </a:t>
            </a:r>
            <a:r>
              <a:rPr lang="fr-FR" sz="1400" dirty="0" err="1"/>
              <a:t>octree</a:t>
            </a:r>
            <a:r>
              <a:rPr lang="fr-FR" sz="1400" dirty="0"/>
              <a:t>.</a:t>
            </a:r>
          </a:p>
        </p:txBody>
      </p:sp>
    </p:spTree>
    <p:extLst>
      <p:ext uri="{BB962C8B-B14F-4D97-AF65-F5344CB8AC3E}">
        <p14:creationId xmlns:p14="http://schemas.microsoft.com/office/powerpoint/2010/main" val="37216123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Potentially</a:t>
            </a:r>
            <a:r>
              <a:rPr lang="fr-FR" b="1" dirty="0"/>
              <a:t> visible </a:t>
            </a:r>
            <a:r>
              <a:rPr lang="fr-FR" b="1" dirty="0" smtClean="0"/>
              <a:t>set</a:t>
            </a:r>
            <a:endParaRPr lang="fr-FR" dirty="0"/>
          </a:p>
        </p:txBody>
      </p:sp>
      <p:sp>
        <p:nvSpPr>
          <p:cNvPr id="3" name="Espace réservé du contenu 2"/>
          <p:cNvSpPr>
            <a:spLocks noGrp="1"/>
          </p:cNvSpPr>
          <p:nvPr>
            <p:ph idx="1"/>
          </p:nvPr>
        </p:nvSpPr>
        <p:spPr>
          <a:xfrm>
            <a:off x="457200" y="1096412"/>
            <a:ext cx="8229600" cy="2976055"/>
          </a:xfrm>
        </p:spPr>
        <p:txBody>
          <a:bodyPr>
            <a:noAutofit/>
          </a:bodyPr>
          <a:lstStyle/>
          <a:p>
            <a:r>
              <a:rPr lang="fr-FR" sz="1800" dirty="0" smtClean="0"/>
              <a:t>Pour </a:t>
            </a:r>
            <a:r>
              <a:rPr lang="fr-FR" sz="1800" dirty="0"/>
              <a:t>les scènes contenant un grand nombre d’</a:t>
            </a:r>
            <a:r>
              <a:rPr lang="fr-FR" sz="1800" dirty="0" err="1"/>
              <a:t>occludeurs</a:t>
            </a:r>
            <a:r>
              <a:rPr lang="fr-FR" sz="1800" dirty="0"/>
              <a:t> potentiels (en général scènes d’intérieur), on peut générer un PVS, dont le but est de définir les zones de la scène qui seront visibles, et ce à partir de n’importe quelle position</a:t>
            </a:r>
            <a:r>
              <a:rPr lang="fr-FR" sz="1800" dirty="0" smtClean="0"/>
              <a:t>.</a:t>
            </a:r>
            <a:endParaRPr lang="fr-FR" sz="1800" dirty="0"/>
          </a:p>
          <a:p>
            <a:r>
              <a:rPr lang="fr-FR" sz="1800" dirty="0"/>
              <a:t>On simplifie le problème en stockant pour chaque zone de la scène la liste des zones visibles</a:t>
            </a:r>
            <a:r>
              <a:rPr lang="fr-FR" sz="1800" dirty="0" smtClean="0"/>
              <a:t>.</a:t>
            </a:r>
            <a:endParaRPr lang="fr-FR" sz="1800" dirty="0"/>
          </a:p>
          <a:p>
            <a:r>
              <a:rPr lang="fr-FR" sz="1800" dirty="0"/>
              <a:t>Habituellement, la génération du PVS est effectuée offline (pré-</a:t>
            </a:r>
            <a:r>
              <a:rPr lang="fr-FR" sz="1800" dirty="0" err="1"/>
              <a:t>processing</a:t>
            </a:r>
            <a:r>
              <a:rPr lang="fr-FR" sz="1800" dirty="0"/>
              <a:t>). Elle peut être manuelle (fastidieux, nécessite un éditeur), ou automatique (en général pas optimale). </a:t>
            </a:r>
          </a:p>
          <a:p>
            <a:r>
              <a:rPr lang="fr-FR" sz="1800" dirty="0"/>
              <a:t>L’utilisation d’un PVS permet de répondre en partie au problème de la « </a:t>
            </a:r>
            <a:r>
              <a:rPr lang="fr-FR" sz="1800" dirty="0" err="1"/>
              <a:t>depth</a:t>
            </a:r>
            <a:r>
              <a:rPr lang="fr-FR" sz="1800" dirty="0"/>
              <a:t> </a:t>
            </a:r>
            <a:r>
              <a:rPr lang="fr-FR" sz="1800" dirty="0" err="1"/>
              <a:t>complexity</a:t>
            </a:r>
            <a:r>
              <a:rPr lang="fr-FR" sz="1800" dirty="0"/>
              <a:t> »</a:t>
            </a:r>
            <a:r>
              <a:rPr lang="fr-FR" sz="1800" dirty="0" smtClean="0"/>
              <a:t>.</a:t>
            </a:r>
            <a:endParaRPr lang="fr-FR" sz="1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34</a:t>
            </a:fld>
            <a:endParaRPr lang="fr-FR" dirty="0"/>
          </a:p>
        </p:txBody>
      </p:sp>
      <p:sp>
        <p:nvSpPr>
          <p:cNvPr id="5" name="Espace réservé de la date 4"/>
          <p:cNvSpPr>
            <a:spLocks noGrp="1"/>
          </p:cNvSpPr>
          <p:nvPr>
            <p:ph type="dt" sz="half" idx="2"/>
          </p:nvPr>
        </p:nvSpPr>
        <p:spPr/>
        <p:txBody>
          <a:bodyPr/>
          <a:lstStyle/>
          <a:p>
            <a:fld id="{9445963F-C9B0-AA43-B374-B55D7F42CAB8}"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41650" y="3874202"/>
            <a:ext cx="529038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32036" y="4347402"/>
            <a:ext cx="3359564" cy="1200329"/>
          </a:xfrm>
          <a:prstGeom prst="rect">
            <a:avLst/>
          </a:prstGeom>
        </p:spPr>
        <p:txBody>
          <a:bodyPr wrap="square">
            <a:spAutoFit/>
          </a:bodyPr>
          <a:lstStyle/>
          <a:p>
            <a:r>
              <a:rPr lang="fr-FR" dirty="0" err="1"/>
              <a:t>Depth</a:t>
            </a:r>
            <a:r>
              <a:rPr lang="fr-FR" dirty="0"/>
              <a:t> </a:t>
            </a:r>
            <a:r>
              <a:rPr lang="fr-FR" dirty="0" err="1"/>
              <a:t>complexity</a:t>
            </a:r>
            <a:r>
              <a:rPr lang="fr-FR" dirty="0"/>
              <a:t>.</a:t>
            </a:r>
          </a:p>
          <a:p>
            <a:r>
              <a:rPr lang="fr-FR" dirty="0"/>
              <a:t>Lorsque la scène est rendue en back to front, certains pixels sont rendus plusieurs fois.</a:t>
            </a:r>
          </a:p>
        </p:txBody>
      </p:sp>
    </p:spTree>
    <p:extLst>
      <p:ext uri="{BB962C8B-B14F-4D97-AF65-F5344CB8AC3E}">
        <p14:creationId xmlns:p14="http://schemas.microsoft.com/office/powerpoint/2010/main" val="12653275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35</a:t>
            </a:fld>
            <a:endParaRPr lang="fr-FR" dirty="0"/>
          </a:p>
        </p:txBody>
      </p:sp>
      <p:sp>
        <p:nvSpPr>
          <p:cNvPr id="5" name="Espace réservé de la date 4"/>
          <p:cNvSpPr>
            <a:spLocks noGrp="1"/>
          </p:cNvSpPr>
          <p:nvPr>
            <p:ph type="dt" sz="half" idx="2"/>
          </p:nvPr>
        </p:nvSpPr>
        <p:spPr/>
        <p:txBody>
          <a:bodyPr/>
          <a:lstStyle/>
          <a:p>
            <a:fld id="{783B25B3-5C2E-AF49-89C1-897670ED3CFE}"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3685" y="1124744"/>
            <a:ext cx="4144409" cy="3240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44008" y="3284984"/>
            <a:ext cx="4176464" cy="32654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8218" y="4829370"/>
            <a:ext cx="4572000" cy="954107"/>
          </a:xfrm>
          <a:prstGeom prst="rect">
            <a:avLst/>
          </a:prstGeom>
        </p:spPr>
        <p:txBody>
          <a:bodyPr>
            <a:spAutoFit/>
          </a:bodyPr>
          <a:lstStyle/>
          <a:p>
            <a:r>
              <a:rPr lang="fr-FR" sz="1400" dirty="0"/>
              <a:t>Affichage de la </a:t>
            </a:r>
            <a:r>
              <a:rPr lang="fr-FR" sz="1400" dirty="0" err="1"/>
              <a:t>depth</a:t>
            </a:r>
            <a:r>
              <a:rPr lang="fr-FR" sz="1400" dirty="0"/>
              <a:t> </a:t>
            </a:r>
            <a:r>
              <a:rPr lang="fr-FR" sz="1400" dirty="0" err="1"/>
              <a:t>complexity</a:t>
            </a:r>
            <a:r>
              <a:rPr lang="fr-FR" sz="1400" dirty="0"/>
              <a:t> d’une scène:</a:t>
            </a:r>
          </a:p>
          <a:p>
            <a:endParaRPr lang="fr-FR" sz="1400" dirty="0"/>
          </a:p>
          <a:p>
            <a:r>
              <a:rPr lang="fr-FR" sz="1400" dirty="0"/>
              <a:t> sans utilisation de PVS (image de gauche, 6038 triangles)</a:t>
            </a:r>
          </a:p>
          <a:p>
            <a:r>
              <a:rPr lang="fr-FR" sz="1400" dirty="0"/>
              <a:t> avec utilisation de PVS (image de droite, 1259 triangles).</a:t>
            </a:r>
          </a:p>
        </p:txBody>
      </p:sp>
    </p:spTree>
    <p:extLst>
      <p:ext uri="{BB962C8B-B14F-4D97-AF65-F5344CB8AC3E}">
        <p14:creationId xmlns:p14="http://schemas.microsoft.com/office/powerpoint/2010/main" val="17891114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Portals</a:t>
            </a:r>
            <a:endParaRPr lang="fr-FR" dirty="0"/>
          </a:p>
        </p:txBody>
      </p:sp>
      <p:sp>
        <p:nvSpPr>
          <p:cNvPr id="3" name="Espace réservé du contenu 2"/>
          <p:cNvSpPr>
            <a:spLocks noGrp="1"/>
          </p:cNvSpPr>
          <p:nvPr>
            <p:ph idx="1"/>
          </p:nvPr>
        </p:nvSpPr>
        <p:spPr>
          <a:xfrm>
            <a:off x="457200" y="1096413"/>
            <a:ext cx="8229600" cy="2383388"/>
          </a:xfrm>
        </p:spPr>
        <p:txBody>
          <a:bodyPr>
            <a:normAutofit fontScale="55000" lnSpcReduction="20000"/>
          </a:bodyPr>
          <a:lstStyle/>
          <a:p>
            <a:r>
              <a:rPr lang="fr-FR" dirty="0"/>
              <a:t>Une approche classique de construction automatique d’un PVS se base sur le mécanisme des « </a:t>
            </a:r>
            <a:r>
              <a:rPr lang="fr-FR" dirty="0" err="1"/>
              <a:t>portals</a:t>
            </a:r>
            <a:r>
              <a:rPr lang="fr-FR" dirty="0"/>
              <a:t> »</a:t>
            </a:r>
            <a:r>
              <a:rPr lang="fr-FR" dirty="0" smtClean="0"/>
              <a:t>.</a:t>
            </a:r>
            <a:endParaRPr lang="fr-FR" dirty="0"/>
          </a:p>
          <a:p>
            <a:r>
              <a:rPr lang="fr-FR" dirty="0"/>
              <a:t>Un portal est un ensemble de polygones (invisibles), qui permettent de faire la transition entre deux zones (volumiques) contigües (ou non !) d’une scène. Un bon exemple est d’imaginer  les portes d’un bâtiment, qui relient les différentes pièces</a:t>
            </a:r>
            <a:r>
              <a:rPr lang="fr-FR" dirty="0" smtClean="0"/>
              <a:t>.</a:t>
            </a:r>
            <a:endParaRPr lang="fr-FR" dirty="0"/>
          </a:p>
          <a:p>
            <a:r>
              <a:rPr lang="fr-FR" dirty="0"/>
              <a:t>A chaque franchissement de portal, le champ visuel (</a:t>
            </a:r>
            <a:r>
              <a:rPr lang="fr-FR" dirty="0" err="1"/>
              <a:t>frustum</a:t>
            </a:r>
            <a:r>
              <a:rPr lang="fr-FR" dirty="0"/>
              <a:t>) est réduit relativement à la géométrie du portal (propriété exploitable à la génération du PVS, et pendant la phase de rendu).</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36</a:t>
            </a:fld>
            <a:endParaRPr lang="fr-FR" dirty="0"/>
          </a:p>
        </p:txBody>
      </p:sp>
      <p:sp>
        <p:nvSpPr>
          <p:cNvPr id="5" name="Espace réservé de la date 4"/>
          <p:cNvSpPr>
            <a:spLocks noGrp="1"/>
          </p:cNvSpPr>
          <p:nvPr>
            <p:ph type="dt" sz="half" idx="2"/>
          </p:nvPr>
        </p:nvSpPr>
        <p:spPr/>
        <p:txBody>
          <a:bodyPr/>
          <a:lstStyle/>
          <a:p>
            <a:fld id="{A4E31592-5D52-EA45-8581-2439CCFE0B20}"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5586" y="3386915"/>
            <a:ext cx="3356191" cy="2684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76056" y="3386915"/>
            <a:ext cx="3366240" cy="269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5891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Occlusion </a:t>
            </a:r>
            <a:r>
              <a:rPr lang="fr-FR" b="1" dirty="0" err="1" smtClean="0"/>
              <a:t>culling</a:t>
            </a:r>
            <a:endParaRPr lang="fr-FR" dirty="0"/>
          </a:p>
        </p:txBody>
      </p:sp>
      <p:sp>
        <p:nvSpPr>
          <p:cNvPr id="3" name="Espace réservé du contenu 2"/>
          <p:cNvSpPr>
            <a:spLocks noGrp="1"/>
          </p:cNvSpPr>
          <p:nvPr>
            <p:ph idx="1"/>
          </p:nvPr>
        </p:nvSpPr>
        <p:spPr>
          <a:xfrm>
            <a:off x="457200" y="1096412"/>
            <a:ext cx="3987800" cy="5029751"/>
          </a:xfrm>
        </p:spPr>
        <p:txBody>
          <a:bodyPr>
            <a:normAutofit fontScale="70000" lnSpcReduction="20000"/>
          </a:bodyPr>
          <a:lstStyle/>
          <a:p>
            <a:pPr marL="0" indent="0">
              <a:buNone/>
            </a:pPr>
            <a:r>
              <a:rPr lang="fr-FR" dirty="0" smtClean="0"/>
              <a:t>Le </a:t>
            </a:r>
            <a:r>
              <a:rPr lang="fr-FR" dirty="0"/>
              <a:t>principe de l’occlusion </a:t>
            </a:r>
            <a:r>
              <a:rPr lang="fr-FR" dirty="0" err="1"/>
              <a:t>culling</a:t>
            </a:r>
            <a:r>
              <a:rPr lang="fr-FR" dirty="0"/>
              <a:t> est de tenter de réduire encore plus la quantité de primitives rendues, en identifiant les objets </a:t>
            </a:r>
            <a:r>
              <a:rPr lang="fr-FR" dirty="0" err="1"/>
              <a:t>occludeurs</a:t>
            </a:r>
            <a:r>
              <a:rPr lang="fr-FR" dirty="0"/>
              <a:t> qui vont masquer de grosses portions de la scène.</a:t>
            </a:r>
          </a:p>
          <a:p>
            <a:pPr marL="0" indent="0">
              <a:buNone/>
            </a:pPr>
            <a:endParaRPr lang="fr-FR" dirty="0"/>
          </a:p>
          <a:p>
            <a:pPr marL="0" indent="0">
              <a:buNone/>
            </a:pPr>
            <a:r>
              <a:rPr lang="fr-FR" dirty="0"/>
              <a:t>Parmi les méthodes les plus courantes (travaillant dans l’espace image)</a:t>
            </a:r>
            <a:r>
              <a:rPr lang="fr-FR" dirty="0" smtClean="0"/>
              <a:t>:</a:t>
            </a:r>
            <a:endParaRPr lang="fr-FR" dirty="0"/>
          </a:p>
          <a:p>
            <a:r>
              <a:rPr lang="fr-FR" dirty="0" err="1"/>
              <a:t>Hierarchical</a:t>
            </a:r>
            <a:r>
              <a:rPr lang="fr-FR" dirty="0"/>
              <a:t> Z-buffer </a:t>
            </a:r>
            <a:r>
              <a:rPr lang="fr-FR" dirty="0" err="1"/>
              <a:t>Visibility</a:t>
            </a:r>
            <a:endParaRPr lang="fr-FR" dirty="0"/>
          </a:p>
          <a:p>
            <a:r>
              <a:rPr lang="fr-FR" dirty="0" err="1"/>
              <a:t>Hierarchical</a:t>
            </a:r>
            <a:r>
              <a:rPr lang="fr-FR" dirty="0"/>
              <a:t> Occlusion </a:t>
            </a:r>
            <a:r>
              <a:rPr lang="fr-FR" dirty="0" err="1"/>
              <a:t>Maps</a:t>
            </a:r>
            <a:endParaRPr lang="fr-FR" dirty="0"/>
          </a:p>
          <a:p>
            <a:endParaRPr lang="fr-FR" dirty="0"/>
          </a:p>
        </p:txBody>
      </p:sp>
      <p:sp>
        <p:nvSpPr>
          <p:cNvPr id="4" name="Espace réservé du numéro de diapositive 3"/>
          <p:cNvSpPr>
            <a:spLocks noGrp="1"/>
          </p:cNvSpPr>
          <p:nvPr>
            <p:ph type="sldNum" sz="quarter" idx="4"/>
          </p:nvPr>
        </p:nvSpPr>
        <p:spPr>
          <a:xfrm>
            <a:off x="7010401" y="6532454"/>
            <a:ext cx="2133599" cy="339689"/>
          </a:xfrm>
        </p:spPr>
        <p:txBody>
          <a:bodyPr/>
          <a:lstStyle/>
          <a:p>
            <a:fld id="{A6C87E8C-A1B1-CC4A-8C89-9A370644B80A}" type="slidenum">
              <a:rPr lang="fr-FR" smtClean="0"/>
              <a:pPr/>
              <a:t>37</a:t>
            </a:fld>
            <a:endParaRPr lang="fr-FR" dirty="0"/>
          </a:p>
        </p:txBody>
      </p:sp>
      <p:sp>
        <p:nvSpPr>
          <p:cNvPr id="5" name="Espace réservé de la date 4"/>
          <p:cNvSpPr>
            <a:spLocks noGrp="1"/>
          </p:cNvSpPr>
          <p:nvPr>
            <p:ph type="dt" sz="half" idx="2"/>
          </p:nvPr>
        </p:nvSpPr>
        <p:spPr/>
        <p:txBody>
          <a:bodyPr/>
          <a:lstStyle/>
          <a:p>
            <a:fld id="{31E8C002-AB25-9148-A7A7-E65B467A7F92}"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descr="http://www-sop.inria.fr/reves/Marc.Stamminger/pbr/mnt_2ndview.jpg"/>
          <p:cNvPicPr>
            <a:picLocks noChangeAspect="1" noChangeArrowheads="1"/>
          </p:cNvPicPr>
          <p:nvPr/>
        </p:nvPicPr>
        <p:blipFill>
          <a:blip r:embed="rId2" cstate="print"/>
          <a:srcRect/>
          <a:stretch>
            <a:fillRect/>
          </a:stretch>
        </p:blipFill>
        <p:spPr bwMode="auto">
          <a:xfrm>
            <a:off x="4724171" y="1772816"/>
            <a:ext cx="4296689" cy="3222517"/>
          </a:xfrm>
          <a:prstGeom prst="rect">
            <a:avLst/>
          </a:prstGeom>
          <a:noFill/>
        </p:spPr>
      </p:pic>
      <p:sp>
        <p:nvSpPr>
          <p:cNvPr id="9" name="Rectangle 8"/>
          <p:cNvSpPr/>
          <p:nvPr/>
        </p:nvSpPr>
        <p:spPr>
          <a:xfrm>
            <a:off x="4593524" y="4995333"/>
            <a:ext cx="4572000" cy="923330"/>
          </a:xfrm>
          <a:prstGeom prst="rect">
            <a:avLst/>
          </a:prstGeom>
        </p:spPr>
        <p:txBody>
          <a:bodyPr>
            <a:spAutoFit/>
          </a:bodyPr>
          <a:lstStyle/>
          <a:p>
            <a:pPr algn="ctr"/>
            <a:r>
              <a:rPr lang="fr-FR" dirty="0"/>
              <a:t>Cas idéal d’occlusion </a:t>
            </a:r>
            <a:r>
              <a:rPr lang="fr-FR" dirty="0" err="1"/>
              <a:t>culling</a:t>
            </a:r>
            <a:r>
              <a:rPr lang="fr-FR" dirty="0"/>
              <a:t> : seules les portions non masquées de la scène sont envoyées au rendu</a:t>
            </a:r>
          </a:p>
        </p:txBody>
      </p:sp>
    </p:spTree>
    <p:extLst>
      <p:ext uri="{BB962C8B-B14F-4D97-AF65-F5344CB8AC3E}">
        <p14:creationId xmlns:p14="http://schemas.microsoft.com/office/powerpoint/2010/main" val="7957487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Hierarchical</a:t>
            </a:r>
            <a:r>
              <a:rPr lang="fr-FR" b="1" dirty="0"/>
              <a:t> z-buffer </a:t>
            </a:r>
            <a:r>
              <a:rPr lang="fr-FR" b="1" dirty="0" err="1" smtClean="0"/>
              <a:t>visibility</a:t>
            </a:r>
            <a:endParaRPr lang="fr-FR" dirty="0"/>
          </a:p>
        </p:txBody>
      </p:sp>
      <p:sp>
        <p:nvSpPr>
          <p:cNvPr id="3" name="Espace réservé du contenu 2"/>
          <p:cNvSpPr>
            <a:spLocks noGrp="1"/>
          </p:cNvSpPr>
          <p:nvPr>
            <p:ph idx="1"/>
          </p:nvPr>
        </p:nvSpPr>
        <p:spPr/>
        <p:txBody>
          <a:bodyPr>
            <a:normAutofit fontScale="55000" lnSpcReduction="20000"/>
          </a:bodyPr>
          <a:lstStyle/>
          <a:p>
            <a:pPr marL="0" indent="0">
              <a:buNone/>
            </a:pPr>
            <a:endParaRPr lang="fr-FR" dirty="0" smtClean="0"/>
          </a:p>
          <a:p>
            <a:pPr marL="0" indent="0">
              <a:buNone/>
            </a:pPr>
            <a:r>
              <a:rPr lang="fr-FR" dirty="0" smtClean="0"/>
              <a:t>Générer </a:t>
            </a:r>
            <a:r>
              <a:rPr lang="fr-FR" dirty="0"/>
              <a:t>un </a:t>
            </a:r>
            <a:r>
              <a:rPr lang="fr-FR" dirty="0" err="1"/>
              <a:t>octree</a:t>
            </a:r>
            <a:r>
              <a:rPr lang="fr-FR" dirty="0"/>
              <a:t> de la scène. Chaque géométrie est associée au plus petit nœud l’englobant dans l’</a:t>
            </a:r>
            <a:r>
              <a:rPr lang="fr-FR" dirty="0" err="1"/>
              <a:t>octree</a:t>
            </a:r>
            <a:r>
              <a:rPr lang="fr-FR" dirty="0"/>
              <a:t>.</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L’algorithme exploite le fait que, si aucune des faces de la boîte associée à un nœud de l’</a:t>
            </a:r>
            <a:r>
              <a:rPr lang="fr-FR" dirty="0" err="1"/>
              <a:t>octree</a:t>
            </a:r>
            <a:r>
              <a:rPr lang="fr-FR" dirty="0"/>
              <a:t> n’est visible relativement au Z-buffer, alors aucune des géométries associées à ce nœud n’est visible.</a:t>
            </a:r>
          </a:p>
          <a:p>
            <a:endParaRPr lang="fr-FR" dirty="0"/>
          </a:p>
          <a:p>
            <a:pPr marL="0" indent="0">
              <a:buNone/>
            </a:pPr>
            <a:r>
              <a:rPr lang="fr-FR" dirty="0"/>
              <a:t>Si la boîte d’un nœud est visible, alors les géométries associées à ce nœud sont rendues, et on boucle récursivement sur les nœuds fils.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38</a:t>
            </a:fld>
            <a:endParaRPr lang="fr-FR" dirty="0"/>
          </a:p>
        </p:txBody>
      </p:sp>
      <p:sp>
        <p:nvSpPr>
          <p:cNvPr id="5" name="Espace réservé de la date 4"/>
          <p:cNvSpPr>
            <a:spLocks noGrp="1"/>
          </p:cNvSpPr>
          <p:nvPr>
            <p:ph type="dt" sz="half" idx="2"/>
          </p:nvPr>
        </p:nvSpPr>
        <p:spPr/>
        <p:txBody>
          <a:bodyPr/>
          <a:lstStyle/>
          <a:p>
            <a:fld id="{C3F7B1B3-89C1-7A4A-8AAD-6862EE28745A}"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71600" y="2060848"/>
            <a:ext cx="7261318"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564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47500" lnSpcReduction="20000"/>
          </a:bodyPr>
          <a:lstStyle/>
          <a:p>
            <a:pPr marL="0" indent="0">
              <a:buNone/>
            </a:pPr>
            <a:r>
              <a:rPr lang="fr-FR" dirty="0"/>
              <a:t>Pour tester la visibilité des faces de la boîte d’un nœud, on utilise une pyramide d’images du Z-buffer : chaque niveau de la pyramide a une dimension de moitié celle du niveau supérieur, et chaque groupe de 2x2 pixels est fusionné dans le niveau inférieur avec la plus grande des 4 valeurs de profondeur. Au niveau le plus bas de la pyramide, on obtient 1 seul pixel qui est la valeur la plus éloignée dans le Z-buffer.</a:t>
            </a:r>
          </a:p>
          <a:p>
            <a:endParaRPr lang="fr-FR" dirty="0"/>
          </a:p>
          <a:p>
            <a:endParaRPr lang="fr-FR" dirty="0"/>
          </a:p>
          <a:p>
            <a:endParaRPr lang="fr-FR" dirty="0" smtClean="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En pratique, la pyramide Z n’est pas reconstruite à chaque mise à jour du Z-buffer. On exploitera plutôt la cohérence  dans l’espace image: la pyramide Z est générée à partir des objets qui étaient marqués comme visibles dans l’image précédente.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39</a:t>
            </a:fld>
            <a:endParaRPr lang="fr-FR" dirty="0"/>
          </a:p>
        </p:txBody>
      </p:sp>
      <p:sp>
        <p:nvSpPr>
          <p:cNvPr id="5" name="Espace réservé de la date 4"/>
          <p:cNvSpPr>
            <a:spLocks noGrp="1"/>
          </p:cNvSpPr>
          <p:nvPr>
            <p:ph type="dt" sz="half" idx="2"/>
          </p:nvPr>
        </p:nvSpPr>
        <p:spPr/>
        <p:txBody>
          <a:bodyPr/>
          <a:lstStyle/>
          <a:p>
            <a:fld id="{40ADFAE1-59D1-FF40-9983-FE805892A9C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7569" y="2361787"/>
            <a:ext cx="7680855"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422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smtClean="0"/>
              <a:t>Le graphe de scène</a:t>
            </a:r>
          </a:p>
          <a:p>
            <a:r>
              <a:rPr lang="fr-FR" dirty="0" smtClean="0"/>
              <a:t>Il s’agit de l’outil le plus important pour gérer votre scène 3D</a:t>
            </a:r>
          </a:p>
          <a:p>
            <a:r>
              <a:rPr lang="fr-FR" dirty="0" smtClean="0"/>
              <a:t>Il gère tout ce qui est </a:t>
            </a:r>
            <a:r>
              <a:rPr lang="fr-FR" b="1" i="1" dirty="0" smtClean="0"/>
              <a:t>mis </a:t>
            </a:r>
            <a:r>
              <a:rPr lang="fr-FR" dirty="0" smtClean="0"/>
              <a:t>dans votre scène.</a:t>
            </a:r>
          </a:p>
          <a:p>
            <a:endParaRPr lang="fr-FR" dirty="0"/>
          </a:p>
          <a:p>
            <a:r>
              <a:rPr lang="fr-FR" dirty="0" smtClean="0"/>
              <a:t>Il est basé sur une arborescence</a:t>
            </a:r>
          </a:p>
          <a:p>
            <a:r>
              <a:rPr lang="fr-FR" dirty="0" smtClean="0"/>
              <a:t>Il n’est pas implémenté dans </a:t>
            </a:r>
            <a:r>
              <a:rPr lang="fr-FR" dirty="0" err="1" smtClean="0"/>
              <a:t>openGL</a:t>
            </a:r>
            <a:r>
              <a:rPr lang="fr-FR" dirty="0" smtClean="0"/>
              <a:t> (API de rendu)</a:t>
            </a:r>
          </a:p>
          <a:p>
            <a:r>
              <a:rPr lang="fr-FR" dirty="0" smtClean="0"/>
              <a:t>Vous devez donc construire votre propre graphe de scène …</a:t>
            </a: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a:t>
            </a:fld>
            <a:endParaRPr lang="fr-FR" dirty="0"/>
          </a:p>
        </p:txBody>
      </p:sp>
      <p:sp>
        <p:nvSpPr>
          <p:cNvPr id="5" name="Espace réservé de la date 4"/>
          <p:cNvSpPr>
            <a:spLocks noGrp="1"/>
          </p:cNvSpPr>
          <p:nvPr>
            <p:ph type="dt" sz="half" idx="2"/>
          </p:nvPr>
        </p:nvSpPr>
        <p:spPr/>
        <p:txBody>
          <a:bodyPr/>
          <a:lstStyle/>
          <a:p>
            <a:fld id="{D57323A9-9491-9B45-88A2-B1E5F48876BD}"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12671874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180830"/>
            <a:ext cx="3268133" cy="4043104"/>
          </a:xfrm>
        </p:spPr>
        <p:txBody>
          <a:bodyPr>
            <a:normAutofit fontScale="62500" lnSpcReduction="20000"/>
          </a:bodyPr>
          <a:lstStyle/>
          <a:p>
            <a:pPr marL="0" indent="0" algn="just">
              <a:buNone/>
            </a:pPr>
            <a:r>
              <a:rPr lang="fr-FR" dirty="0"/>
              <a:t>Pour rejeter rapidement les faces de la boîte </a:t>
            </a:r>
            <a:r>
              <a:rPr lang="fr-FR" dirty="0" err="1"/>
              <a:t>englobante</a:t>
            </a:r>
            <a:r>
              <a:rPr lang="fr-FR" dirty="0"/>
              <a:t>, on cherche le niveau de pyramide le plus fin dont les dimensions d’un pixel recouvrent totalement  la boîte </a:t>
            </a:r>
            <a:r>
              <a:rPr lang="fr-FR" dirty="0" err="1"/>
              <a:t>englobante</a:t>
            </a:r>
            <a:r>
              <a:rPr lang="fr-FR" dirty="0"/>
              <a:t> de la face projetée dans l’espace image, et on compare la valeur du Z-buffer avec la plus petite profondeur de la face. </a:t>
            </a:r>
            <a:endParaRPr lang="fr-FR" dirty="0" smtClean="0"/>
          </a:p>
          <a:p>
            <a:pPr marL="0" indent="0" algn="just">
              <a:buNone/>
            </a:pPr>
            <a:r>
              <a:rPr lang="fr-FR" dirty="0" smtClean="0"/>
              <a:t>Si </a:t>
            </a:r>
            <a:r>
              <a:rPr lang="fr-FR" dirty="0"/>
              <a:t>la profondeur de la face est supérieure à la profondeur stockée, la face est masquée.</a:t>
            </a:r>
          </a:p>
          <a:p>
            <a:pPr algn="just"/>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40</a:t>
            </a:fld>
            <a:endParaRPr lang="fr-FR" dirty="0"/>
          </a:p>
        </p:txBody>
      </p:sp>
      <p:sp>
        <p:nvSpPr>
          <p:cNvPr id="5" name="Espace réservé de la date 4"/>
          <p:cNvSpPr>
            <a:spLocks noGrp="1"/>
          </p:cNvSpPr>
          <p:nvPr>
            <p:ph type="dt" sz="half" idx="2"/>
          </p:nvPr>
        </p:nvSpPr>
        <p:spPr/>
        <p:txBody>
          <a:bodyPr/>
          <a:lstStyle/>
          <a:p>
            <a:fld id="{1B1D5469-F9B5-F84A-8A51-1EC207D0A6D3}"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36" y="1062614"/>
            <a:ext cx="4864622" cy="47186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2533" y="5781301"/>
            <a:ext cx="4572000" cy="430887"/>
          </a:xfrm>
          <a:prstGeom prst="rect">
            <a:avLst/>
          </a:prstGeom>
        </p:spPr>
        <p:txBody>
          <a:bodyPr>
            <a:spAutoFit/>
          </a:bodyPr>
          <a:lstStyle/>
          <a:p>
            <a:pPr algn="ctr"/>
            <a:r>
              <a:rPr lang="fr-FR" sz="1050" dirty="0"/>
              <a:t>A gauche, pyramide du Z-Buffer. En haut à droite, champ visuel de la caméra représenté dans l’</a:t>
            </a:r>
            <a:r>
              <a:rPr lang="fr-FR" sz="1050" dirty="0" err="1"/>
              <a:t>octree</a:t>
            </a:r>
            <a:r>
              <a:rPr lang="fr-FR" sz="1050" dirty="0"/>
              <a:t> de la scène. En bas à droite, rendu de la scène.</a:t>
            </a:r>
          </a:p>
        </p:txBody>
      </p:sp>
    </p:spTree>
    <p:extLst>
      <p:ext uri="{BB962C8B-B14F-4D97-AF65-F5344CB8AC3E}">
        <p14:creationId xmlns:p14="http://schemas.microsoft.com/office/powerpoint/2010/main" val="36106300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Hierarchical</a:t>
            </a:r>
            <a:r>
              <a:rPr lang="fr-FR" b="1" dirty="0"/>
              <a:t> occlusion </a:t>
            </a:r>
            <a:r>
              <a:rPr lang="fr-FR" b="1" dirty="0" err="1" smtClean="0"/>
              <a:t>maps</a:t>
            </a:r>
            <a:endParaRPr lang="fr-FR" dirty="0"/>
          </a:p>
        </p:txBody>
      </p:sp>
      <p:sp>
        <p:nvSpPr>
          <p:cNvPr id="3" name="Espace réservé du contenu 2"/>
          <p:cNvSpPr>
            <a:spLocks noGrp="1"/>
          </p:cNvSpPr>
          <p:nvPr>
            <p:ph idx="1"/>
          </p:nvPr>
        </p:nvSpPr>
        <p:spPr>
          <a:xfrm>
            <a:off x="457200" y="1096412"/>
            <a:ext cx="8229600" cy="2857521"/>
          </a:xfrm>
        </p:spPr>
        <p:txBody>
          <a:bodyPr>
            <a:normAutofit fontScale="62500" lnSpcReduction="20000"/>
          </a:bodyPr>
          <a:lstStyle/>
          <a:p>
            <a:pPr marL="0" indent="0">
              <a:buNone/>
            </a:pPr>
            <a:r>
              <a:rPr lang="fr-FR" dirty="0" smtClean="0"/>
              <a:t>Le </a:t>
            </a:r>
            <a:r>
              <a:rPr lang="fr-FR" dirty="0"/>
              <a:t>principe de fonctionnement est assez similaire à celui du « </a:t>
            </a:r>
            <a:r>
              <a:rPr lang="fr-FR" dirty="0" err="1"/>
              <a:t>Hierarchical</a:t>
            </a:r>
            <a:r>
              <a:rPr lang="fr-FR" dirty="0"/>
              <a:t> Z buffer », mais une pyramide d’images contenant les </a:t>
            </a:r>
            <a:r>
              <a:rPr lang="fr-FR" dirty="0" err="1"/>
              <a:t>occludeurs</a:t>
            </a:r>
            <a:r>
              <a:rPr lang="fr-FR" dirty="0"/>
              <a:t> est utilisée à la place du Z-buffer, permettant de déterminer des états « semi-visibles ».</a:t>
            </a:r>
          </a:p>
          <a:p>
            <a:endParaRPr lang="fr-FR" dirty="0"/>
          </a:p>
          <a:p>
            <a:r>
              <a:rPr lang="fr-FR" dirty="0"/>
              <a:t>Sélectionner de manière heuristique un ensemble d’objets de la scène qui sont de bons candidats pour masquer partiellement ou totalement les autres objets (taille de l’objet, position relativement à la caméra, etc…)</a:t>
            </a:r>
          </a:p>
          <a:p>
            <a:r>
              <a:rPr lang="fr-FR" dirty="0"/>
              <a:t>Faire un rendu des occlusifs en blanc sur fond noir</a:t>
            </a:r>
          </a:p>
          <a:p>
            <a:r>
              <a:rPr lang="fr-FR" dirty="0"/>
              <a:t>Générer la pyramide d’images (</a:t>
            </a:r>
            <a:r>
              <a:rPr lang="fr-FR" dirty="0" err="1"/>
              <a:t>mipmaps</a:t>
            </a:r>
            <a:r>
              <a:rPr lang="fr-FR" dirty="0"/>
              <a:t>) associée à l’image des occlusifs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41</a:t>
            </a:fld>
            <a:endParaRPr lang="fr-FR" dirty="0"/>
          </a:p>
        </p:txBody>
      </p:sp>
      <p:sp>
        <p:nvSpPr>
          <p:cNvPr id="5" name="Espace réservé de la date 4"/>
          <p:cNvSpPr>
            <a:spLocks noGrp="1"/>
          </p:cNvSpPr>
          <p:nvPr>
            <p:ph type="dt" sz="half" idx="2"/>
          </p:nvPr>
        </p:nvSpPr>
        <p:spPr/>
        <p:txBody>
          <a:bodyPr/>
          <a:lstStyle/>
          <a:p>
            <a:fld id="{8151CCD8-03C2-7A4A-9385-68033E53DAA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02626" y="3945092"/>
            <a:ext cx="5454907" cy="257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5655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1468988"/>
          </a:xfrm>
        </p:spPr>
        <p:txBody>
          <a:bodyPr>
            <a:normAutofit fontScale="47500" lnSpcReduction="20000"/>
          </a:bodyPr>
          <a:lstStyle/>
          <a:p>
            <a:pPr marL="0" indent="0">
              <a:buNone/>
            </a:pPr>
            <a:r>
              <a:rPr lang="fr-FR" dirty="0"/>
              <a:t>Puis les autres objets sont rendus, et la projection image de leur boîte </a:t>
            </a:r>
            <a:r>
              <a:rPr lang="fr-FR" dirty="0" err="1"/>
              <a:t>englobante</a:t>
            </a:r>
            <a:r>
              <a:rPr lang="fr-FR" dirty="0"/>
              <a:t> est comparée au bon niveau de la pyramide d’occlusion. Si la zone de recouvrement est complètement opaque, et que l’objet est derrière les occlusifs, l’objet est entièrement masqué</a:t>
            </a:r>
            <a:r>
              <a:rPr lang="fr-FR" dirty="0" smtClean="0"/>
              <a:t>.</a:t>
            </a:r>
          </a:p>
          <a:p>
            <a:pPr marL="0" indent="0">
              <a:buNone/>
            </a:pPr>
            <a:endParaRPr lang="fr-FR" dirty="0"/>
          </a:p>
          <a:p>
            <a:pPr marL="0" indent="0">
              <a:buNone/>
            </a:pPr>
            <a:r>
              <a:rPr lang="fr-FR" dirty="0"/>
              <a:t>Un Z-buffer standard, ou bien une image d’estimation de la profondeur (</a:t>
            </a:r>
            <a:r>
              <a:rPr lang="fr-FR" dirty="0" err="1"/>
              <a:t>depth</a:t>
            </a:r>
            <a:r>
              <a:rPr lang="fr-FR" dirty="0"/>
              <a:t> estimation buffer) sont utilisés pour la détermination de la profondeur de l’objet relativement aux </a:t>
            </a:r>
            <a:r>
              <a:rPr lang="fr-FR" dirty="0" err="1"/>
              <a:t>occludeurs</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42</a:t>
            </a:fld>
            <a:endParaRPr lang="fr-FR" dirty="0"/>
          </a:p>
        </p:txBody>
      </p:sp>
      <p:sp>
        <p:nvSpPr>
          <p:cNvPr id="5" name="Espace réservé de la date 4"/>
          <p:cNvSpPr>
            <a:spLocks noGrp="1"/>
          </p:cNvSpPr>
          <p:nvPr>
            <p:ph type="dt" sz="half" idx="2"/>
          </p:nvPr>
        </p:nvSpPr>
        <p:spPr/>
        <p:txBody>
          <a:bodyPr/>
          <a:lstStyle/>
          <a:p>
            <a:fld id="{94741ABA-5E7B-2A4C-84AF-5E1B5E2204B6}"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descr="C:\Users\marc.moulis\Documents\Personal\Cours\Moteurs de jeux\Gestion de scène\DepthEstimationBuff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294" y="2450696"/>
            <a:ext cx="6386058" cy="28417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1933" y="5292492"/>
            <a:ext cx="7848600" cy="738664"/>
          </a:xfrm>
          <a:prstGeom prst="rect">
            <a:avLst/>
          </a:prstGeom>
        </p:spPr>
        <p:txBody>
          <a:bodyPr wrap="square">
            <a:spAutoFit/>
          </a:bodyPr>
          <a:lstStyle/>
          <a:p>
            <a:pPr algn="just"/>
            <a:r>
              <a:rPr lang="fr-FR" sz="1400" dirty="0"/>
              <a:t>Le buffer d’estimation de la profondeur est construit en calculant la plus grande profondeur pour chacune des boîtes </a:t>
            </a:r>
            <a:r>
              <a:rPr lang="fr-FR" sz="1400" dirty="0" err="1"/>
              <a:t>englobantes</a:t>
            </a:r>
            <a:r>
              <a:rPr lang="fr-FR" sz="1400" dirty="0"/>
              <a:t> projetées des </a:t>
            </a:r>
            <a:r>
              <a:rPr lang="fr-FR" sz="1400" dirty="0" err="1"/>
              <a:t>occludeurs</a:t>
            </a:r>
            <a:r>
              <a:rPr lang="fr-FR" sz="1400" dirty="0"/>
              <a:t>. La comparaison est ensuite réalisée pendant le rendu avec la plus faible profondeur des boîtes </a:t>
            </a:r>
            <a:r>
              <a:rPr lang="fr-FR" sz="1400" dirty="0" err="1"/>
              <a:t>englobantes</a:t>
            </a:r>
            <a:r>
              <a:rPr lang="fr-FR" sz="1400" dirty="0"/>
              <a:t> projetées des objets de la scène</a:t>
            </a:r>
          </a:p>
        </p:txBody>
      </p:sp>
    </p:spTree>
    <p:extLst>
      <p:ext uri="{BB962C8B-B14F-4D97-AF65-F5344CB8AC3E}">
        <p14:creationId xmlns:p14="http://schemas.microsoft.com/office/powerpoint/2010/main" val="40620465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a:t>Les optimisations géométriques regroupent les stratégies mises en place pour limiter le nombre de primitives géométriques affichées pour représenter un objet 3D.</a:t>
            </a:r>
          </a:p>
          <a:p>
            <a:endParaRPr lang="fr-FR" dirty="0"/>
          </a:p>
          <a:p>
            <a:pPr marL="0" indent="0">
              <a:buNone/>
            </a:pPr>
            <a:r>
              <a:rPr lang="fr-FR" dirty="0" smtClean="0"/>
              <a:t>De </a:t>
            </a:r>
            <a:r>
              <a:rPr lang="fr-FR" dirty="0"/>
              <a:t>manière générale, comme pour les optimisations spatiales, on cherche à ne pas afficher ce qui ne sera pas (ou peu) visible dans l’image finale.</a:t>
            </a:r>
          </a:p>
          <a:p>
            <a:endParaRPr lang="fr-FR" dirty="0"/>
          </a:p>
          <a:p>
            <a:pPr marL="0" indent="0">
              <a:buNone/>
            </a:pPr>
            <a:r>
              <a:rPr lang="fr-FR" dirty="0"/>
              <a:t>Plusieurs approches de simplification géométrique existent</a:t>
            </a:r>
            <a:r>
              <a:rPr lang="fr-FR" dirty="0" smtClean="0"/>
              <a:t>:</a:t>
            </a:r>
            <a:endParaRPr lang="fr-FR" dirty="0"/>
          </a:p>
          <a:p>
            <a:r>
              <a:rPr lang="fr-FR" dirty="0" err="1"/>
              <a:t>Backface</a:t>
            </a:r>
            <a:r>
              <a:rPr lang="fr-FR" dirty="0"/>
              <a:t> </a:t>
            </a:r>
            <a:r>
              <a:rPr lang="fr-FR" dirty="0" err="1"/>
              <a:t>culling</a:t>
            </a:r>
            <a:endParaRPr lang="fr-FR" dirty="0"/>
          </a:p>
          <a:p>
            <a:r>
              <a:rPr lang="fr-FR" dirty="0"/>
              <a:t>LOD (</a:t>
            </a:r>
            <a:r>
              <a:rPr lang="fr-FR" dirty="0" err="1"/>
              <a:t>Level</a:t>
            </a:r>
            <a:r>
              <a:rPr lang="fr-FR" dirty="0"/>
              <a:t> Of </a:t>
            </a:r>
            <a:r>
              <a:rPr lang="fr-FR" dirty="0" err="1"/>
              <a:t>Detail</a:t>
            </a:r>
            <a:r>
              <a:rPr lang="fr-FR" dirty="0"/>
              <a:t>)</a:t>
            </a:r>
          </a:p>
          <a:p>
            <a:r>
              <a:rPr lang="fr-FR" dirty="0"/>
              <a:t>Imposteurs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43</a:t>
            </a:fld>
            <a:endParaRPr lang="fr-FR" dirty="0"/>
          </a:p>
        </p:txBody>
      </p:sp>
      <p:sp>
        <p:nvSpPr>
          <p:cNvPr id="5" name="Espace réservé de la date 4"/>
          <p:cNvSpPr>
            <a:spLocks noGrp="1"/>
          </p:cNvSpPr>
          <p:nvPr>
            <p:ph type="dt" sz="half" idx="2"/>
          </p:nvPr>
        </p:nvSpPr>
        <p:spPr/>
        <p:txBody>
          <a:bodyPr/>
          <a:lstStyle/>
          <a:p>
            <a:fld id="{C518CDF8-8156-7E42-BE7B-5E39C4A8B4BD}"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40556721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Level</a:t>
            </a:r>
            <a:r>
              <a:rPr lang="fr-FR" b="1" dirty="0"/>
              <a:t> of </a:t>
            </a:r>
            <a:r>
              <a:rPr lang="fr-FR" b="1" dirty="0" err="1" smtClean="0"/>
              <a:t>details</a:t>
            </a:r>
            <a:r>
              <a:rPr lang="fr-FR" b="1" dirty="0"/>
              <a:t> </a:t>
            </a:r>
            <a:r>
              <a:rPr lang="fr-FR" b="1" dirty="0" smtClean="0"/>
              <a:t>(LOD)</a:t>
            </a:r>
            <a:endParaRPr lang="fr-FR" dirty="0"/>
          </a:p>
        </p:txBody>
      </p:sp>
      <p:sp>
        <p:nvSpPr>
          <p:cNvPr id="3" name="Espace réservé du contenu 2"/>
          <p:cNvSpPr>
            <a:spLocks noGrp="1"/>
          </p:cNvSpPr>
          <p:nvPr>
            <p:ph idx="1"/>
          </p:nvPr>
        </p:nvSpPr>
        <p:spPr>
          <a:xfrm>
            <a:off x="457200" y="1096413"/>
            <a:ext cx="8229600" cy="3450188"/>
          </a:xfrm>
        </p:spPr>
        <p:txBody>
          <a:bodyPr>
            <a:normAutofit fontScale="62500" lnSpcReduction="20000"/>
          </a:bodyPr>
          <a:lstStyle/>
          <a:p>
            <a:pPr marL="0" indent="0">
              <a:buNone/>
            </a:pPr>
            <a:r>
              <a:rPr lang="fr-FR" sz="2800" dirty="0" smtClean="0"/>
              <a:t>L’idée </a:t>
            </a:r>
            <a:r>
              <a:rPr lang="fr-FR" sz="2800" dirty="0"/>
              <a:t>du LOD est d’utiliser un modèle géométrique simplifié lorsque celui-ci est éloigné de la caméra: les objets éloignés ont besoin de moins de détails puisqu’ils sont plus petits à l’écran: couvrant moins de pixels, les triangles de surface projetée inférieure au pixel ne contribuent pas à l’image finale.</a:t>
            </a:r>
          </a:p>
          <a:p>
            <a:pPr marL="0" indent="0">
              <a:buNone/>
            </a:pPr>
            <a:endParaRPr lang="fr-FR" sz="2800" dirty="0"/>
          </a:p>
          <a:p>
            <a:pPr marL="0" indent="0">
              <a:buNone/>
            </a:pPr>
            <a:r>
              <a:rPr lang="fr-FR" sz="2800" dirty="0"/>
              <a:t>Plusieurs niveaux de LOD sont possibles pour un même objet, permettant d’obtenir des transitions moins brutales. En général, la distance à la caméra est le critère utilisé pour sélectionner le niveau à afficher.</a:t>
            </a:r>
          </a:p>
          <a:p>
            <a:pPr marL="0" indent="0">
              <a:buNone/>
            </a:pPr>
            <a:endParaRPr lang="fr-FR" sz="2800" dirty="0"/>
          </a:p>
          <a:p>
            <a:pPr marL="0" indent="0">
              <a:buNone/>
            </a:pPr>
            <a:r>
              <a:rPr lang="fr-FR" sz="2800" dirty="0"/>
              <a:t>Lorsque l’on met en place une gestion de LOD, il faut toujours se baser sur la surface en pixels à l’écran de l’objet (idem pour les textures) pour déterminer les bonnes distances de transition. Cela signifie donc que chaque objet aura probablement des distances de transition différentes.</a:t>
            </a:r>
          </a:p>
          <a:p>
            <a:pPr marL="0" indent="0">
              <a:buNone/>
            </a:pPr>
            <a:endParaRPr lang="fr-FR" sz="2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44</a:t>
            </a:fld>
            <a:endParaRPr lang="fr-FR" dirty="0"/>
          </a:p>
        </p:txBody>
      </p:sp>
      <p:sp>
        <p:nvSpPr>
          <p:cNvPr id="5" name="Espace réservé de la date 4"/>
          <p:cNvSpPr>
            <a:spLocks noGrp="1"/>
          </p:cNvSpPr>
          <p:nvPr>
            <p:ph type="dt" sz="half" idx="2"/>
          </p:nvPr>
        </p:nvSpPr>
        <p:spPr/>
        <p:txBody>
          <a:bodyPr/>
          <a:lstStyle/>
          <a:p>
            <a:fld id="{449169BF-A6DC-F042-85A8-B0BDCC825228}"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42516" y="4437363"/>
            <a:ext cx="767965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2027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pPr marL="0" indent="0">
              <a:buNone/>
            </a:pPr>
            <a:r>
              <a:rPr lang="fr-FR" dirty="0"/>
              <a:t>On distingue 3 étapes dans la mise en place d’une technologie de LOD:</a:t>
            </a:r>
          </a:p>
          <a:p>
            <a:endParaRPr lang="fr-FR" dirty="0"/>
          </a:p>
          <a:p>
            <a:r>
              <a:rPr lang="fr-FR" dirty="0"/>
              <a:t>Génération des niveaux de LOD (automatique ou manuelle). La simplification manuelle donne en général de meilleurs résultats. L’idée est de créer le niveau de définition maximale, puis de supprimer progressivement les détails. Selon les cas, la simplification peut être dépendante ou indépendante de la vue.</a:t>
            </a:r>
          </a:p>
          <a:p>
            <a:endParaRPr lang="fr-FR" dirty="0"/>
          </a:p>
          <a:p>
            <a:r>
              <a:rPr lang="fr-FR" dirty="0"/>
              <a:t>Sélection du niveau de LOD à afficher: on utilise une fonction d’estimation qui servira à sélectionner le bon niveau de LOD. La fonction peut se baser sur</a:t>
            </a:r>
            <a:r>
              <a:rPr lang="fr-FR" dirty="0" smtClean="0"/>
              <a:t>:</a:t>
            </a:r>
            <a:endParaRPr lang="fr-FR" dirty="0"/>
          </a:p>
          <a:p>
            <a:pPr lvl="1"/>
            <a:r>
              <a:rPr lang="fr-FR" dirty="0"/>
              <a:t>La distance à la caméra: on définit n seuils de transition</a:t>
            </a:r>
          </a:p>
          <a:p>
            <a:pPr lvl="1"/>
            <a:r>
              <a:rPr lang="fr-FR" dirty="0"/>
              <a:t>La projection dans l’image du volume englobant de l’objet et l’estimation de la surface couverte</a:t>
            </a:r>
          </a:p>
          <a:p>
            <a:endParaRPr lang="fr-FR" dirty="0"/>
          </a:p>
          <a:p>
            <a:r>
              <a:rPr lang="fr-FR" dirty="0"/>
              <a:t>Implémentation de la méthode de transition entre les différents niveaux de détail</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45</a:t>
            </a:fld>
            <a:endParaRPr lang="fr-FR" dirty="0"/>
          </a:p>
        </p:txBody>
      </p:sp>
      <p:sp>
        <p:nvSpPr>
          <p:cNvPr id="5" name="Espace réservé de la date 4"/>
          <p:cNvSpPr>
            <a:spLocks noGrp="1"/>
          </p:cNvSpPr>
          <p:nvPr>
            <p:ph type="dt" sz="half" idx="2"/>
          </p:nvPr>
        </p:nvSpPr>
        <p:spPr/>
        <p:txBody>
          <a:bodyPr/>
          <a:lstStyle/>
          <a:p>
            <a:fld id="{CD36C52E-A567-6246-9CD1-5CF49313048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260494618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r>
              <a:rPr lang="fr-FR" dirty="0"/>
              <a:t>Sélection directe du niveau. Problème : génère un effet de « </a:t>
            </a:r>
            <a:r>
              <a:rPr lang="fr-FR" dirty="0" err="1"/>
              <a:t>popping</a:t>
            </a:r>
            <a:r>
              <a:rPr lang="fr-FR" dirty="0"/>
              <a:t> » et d’instabilité aux abords des seuils de transition. On utilisera de préférence un seuillage par hystérésis pour atténuer l’effet d’instabilité.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LOD </a:t>
            </a:r>
            <a:r>
              <a:rPr lang="fr-FR" dirty="0" err="1"/>
              <a:t>blending</a:t>
            </a:r>
            <a:r>
              <a:rPr lang="fr-FR" dirty="0"/>
              <a:t>: les 2 niveaux de LOD sont affichés en </a:t>
            </a:r>
            <a:r>
              <a:rPr lang="fr-FR" dirty="0" err="1"/>
              <a:t>semi-transparence</a:t>
            </a:r>
            <a:r>
              <a:rPr lang="fr-FR" dirty="0"/>
              <a:t> sur une zone de recouvrement autour du seuil de transition. Permet une transition relativement fluide, mais peut poser des artefacts de transparence, et nécessite l’affichage des deux niveaux en même temps dans les zones de transition.</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46</a:t>
            </a:fld>
            <a:endParaRPr lang="fr-FR" dirty="0"/>
          </a:p>
        </p:txBody>
      </p:sp>
      <p:sp>
        <p:nvSpPr>
          <p:cNvPr id="5" name="Espace réservé de la date 4"/>
          <p:cNvSpPr>
            <a:spLocks noGrp="1"/>
          </p:cNvSpPr>
          <p:nvPr>
            <p:ph type="dt" sz="half" idx="2"/>
          </p:nvPr>
        </p:nvSpPr>
        <p:spPr/>
        <p:txBody>
          <a:bodyPr/>
          <a:lstStyle/>
          <a:p>
            <a:fld id="{C68F29B0-D343-8A42-B777-215FDB1DD0A7}"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353529" y="2348880"/>
            <a:ext cx="4436940"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5723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r>
              <a:rPr lang="fr-FR" dirty="0"/>
              <a:t>Alpha LOD: on n’utilise plus qu’un seul niveau de géométrie, dans lequel on va faire disparaître progressivement par transparence les zones les moins importantes. Mais ce n’est plus tout à fait du LOD !</a:t>
            </a:r>
          </a:p>
          <a:p>
            <a:endParaRPr lang="fr-FR" dirty="0"/>
          </a:p>
          <a:p>
            <a:r>
              <a:rPr lang="fr-FR" dirty="0"/>
              <a:t>LOD continu (CLOD – </a:t>
            </a:r>
            <a:r>
              <a:rPr lang="fr-FR" dirty="0" err="1"/>
              <a:t>Continuous</a:t>
            </a:r>
            <a:r>
              <a:rPr lang="fr-FR" dirty="0"/>
              <a:t> LOD). Lorsque la simplification des modèles géométriques est réalisée en concaténant les bords partagés par les triangles (ce qui est généralement le cas), on peut mettre en place une structure de données permettant d’interpoler en temps réel la concaténation des triangles. Le résultat produit une transition non-brutale, mais l’objet bouge tout le temps (pas de seuils de transition), et cette méthode ne permet pas de tirer parti du stripping de triangles.</a:t>
            </a:r>
          </a:p>
          <a:p>
            <a:endParaRPr lang="fr-FR" dirty="0"/>
          </a:p>
          <a:p>
            <a:r>
              <a:rPr lang="fr-FR" dirty="0" err="1"/>
              <a:t>Geomorphs</a:t>
            </a:r>
            <a:r>
              <a:rPr lang="fr-FR" dirty="0"/>
              <a:t>: technique proche du CLOD. Les interpolations  entre les niveaux sont réalisés dans les zones de transition. Le résultat produit des transitions fluides, mais on voit les géométries bouger. La technique nécessite un gros travail préparatoire des données. On la retrouve plutôt utilisée pour l’affichage de terrains (Black &amp; White - </a:t>
            </a:r>
            <a:r>
              <a:rPr lang="fr-FR" dirty="0" err="1"/>
              <a:t>Lionhead</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47</a:t>
            </a:fld>
            <a:endParaRPr lang="fr-FR" dirty="0"/>
          </a:p>
        </p:txBody>
      </p:sp>
      <p:sp>
        <p:nvSpPr>
          <p:cNvPr id="5" name="Espace réservé de la date 4"/>
          <p:cNvSpPr>
            <a:spLocks noGrp="1"/>
          </p:cNvSpPr>
          <p:nvPr>
            <p:ph type="dt" sz="half" idx="2"/>
          </p:nvPr>
        </p:nvSpPr>
        <p:spPr/>
        <p:txBody>
          <a:bodyPr/>
          <a:lstStyle/>
          <a:p>
            <a:fld id="{242CDBCD-BB2C-E24F-BF70-4E9E88BD3A9E}"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404937304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48</a:t>
            </a:fld>
            <a:endParaRPr lang="fr-FR" dirty="0"/>
          </a:p>
        </p:txBody>
      </p:sp>
      <p:sp>
        <p:nvSpPr>
          <p:cNvPr id="5" name="Espace réservé de la date 4"/>
          <p:cNvSpPr>
            <a:spLocks noGrp="1"/>
          </p:cNvSpPr>
          <p:nvPr>
            <p:ph type="dt" sz="half" idx="2"/>
          </p:nvPr>
        </p:nvSpPr>
        <p:spPr/>
        <p:txBody>
          <a:bodyPr/>
          <a:lstStyle/>
          <a:p>
            <a:fld id="{BA0F868F-CC01-9742-AC0E-4312AAB879F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descr="C:\Users\marc.moulis\Documents\Personal\Cours\Moteurs de jeux\Gestion de scène\ROAMTerra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709809"/>
            <a:ext cx="3600400" cy="3303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marc.moulis\Documents\Personal\Cours\Moteurs de jeux\Gestion de scène\ROAMLOD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427" y="3704293"/>
            <a:ext cx="3437509" cy="268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marc.moulis\Documents\Personal\Cours\Moteurs de jeux\Gestion de scène\ROAMLOD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427" y="921536"/>
            <a:ext cx="3437509" cy="26862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01066" y="5036512"/>
            <a:ext cx="4572000" cy="830997"/>
          </a:xfrm>
          <a:prstGeom prst="rect">
            <a:avLst/>
          </a:prstGeom>
        </p:spPr>
        <p:txBody>
          <a:bodyPr>
            <a:spAutoFit/>
          </a:bodyPr>
          <a:lstStyle/>
          <a:p>
            <a:pPr algn="just"/>
            <a:r>
              <a:rPr lang="fr-FR" sz="1200" dirty="0"/>
              <a:t>LOD dynamique pour l’affichage d’un terrain.</a:t>
            </a:r>
          </a:p>
          <a:p>
            <a:pPr algn="just"/>
            <a:r>
              <a:rPr lang="fr-FR" sz="1200" dirty="0"/>
              <a:t>Le terrain est découpé en zones qui peuvent être plus ou moins raffinées selon différents critères (ici technologie ROAM – </a:t>
            </a:r>
            <a:r>
              <a:rPr lang="fr-FR" sz="1200" dirty="0" err="1"/>
              <a:t>Realtime</a:t>
            </a:r>
            <a:r>
              <a:rPr lang="fr-FR" sz="1200" dirty="0"/>
              <a:t> </a:t>
            </a:r>
            <a:r>
              <a:rPr lang="fr-FR" sz="1200" dirty="0" err="1"/>
              <a:t>Optimally</a:t>
            </a:r>
            <a:r>
              <a:rPr lang="fr-FR" sz="1200" dirty="0"/>
              <a:t> Adaptive </a:t>
            </a:r>
            <a:r>
              <a:rPr lang="fr-FR" sz="1200" dirty="0" err="1"/>
              <a:t>Meshes</a:t>
            </a:r>
            <a:r>
              <a:rPr lang="fr-FR" sz="1200" dirty="0"/>
              <a:t>).</a:t>
            </a:r>
          </a:p>
        </p:txBody>
      </p:sp>
    </p:spTree>
    <p:extLst>
      <p:ext uri="{BB962C8B-B14F-4D97-AF65-F5344CB8AC3E}">
        <p14:creationId xmlns:p14="http://schemas.microsoft.com/office/powerpoint/2010/main" val="31218008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49</a:t>
            </a:fld>
            <a:endParaRPr lang="fr-FR" dirty="0"/>
          </a:p>
        </p:txBody>
      </p:sp>
      <p:sp>
        <p:nvSpPr>
          <p:cNvPr id="5" name="Espace réservé de la date 4"/>
          <p:cNvSpPr>
            <a:spLocks noGrp="1"/>
          </p:cNvSpPr>
          <p:nvPr>
            <p:ph type="dt" sz="half" idx="2"/>
          </p:nvPr>
        </p:nvSpPr>
        <p:spPr/>
        <p:txBody>
          <a:bodyPr/>
          <a:lstStyle/>
          <a:p>
            <a:fld id="{B204CE94-D6F3-9A40-9408-A3D54B71B09C}"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grpSp>
        <p:nvGrpSpPr>
          <p:cNvPr id="13" name="Groupe 8"/>
          <p:cNvGrpSpPr/>
          <p:nvPr/>
        </p:nvGrpSpPr>
        <p:grpSpPr>
          <a:xfrm>
            <a:off x="2531348" y="993813"/>
            <a:ext cx="1998191" cy="2531704"/>
            <a:chOff x="2992459" y="1234450"/>
            <a:chExt cx="701073" cy="888258"/>
          </a:xfrm>
          <a:effectLst/>
        </p:grpSpPr>
        <p:pic>
          <p:nvPicPr>
            <p:cNvPr id="14"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59" y="1234450"/>
              <a:ext cx="667501" cy="592180"/>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15" name="TextBox 123"/>
            <p:cNvSpPr txBox="1"/>
            <p:nvPr/>
          </p:nvSpPr>
          <p:spPr>
            <a:xfrm>
              <a:off x="3078810" y="18457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52 Vertices</a:t>
              </a:r>
            </a:p>
            <a:p>
              <a:pPr algn="ctr"/>
              <a:r>
                <a:rPr lang="en-GB" sz="600" dirty="0"/>
                <a:t>100 Faces</a:t>
              </a:r>
            </a:p>
          </p:txBody>
        </p:sp>
      </p:grpSp>
      <p:grpSp>
        <p:nvGrpSpPr>
          <p:cNvPr id="16" name="Groupe 3"/>
          <p:cNvGrpSpPr/>
          <p:nvPr/>
        </p:nvGrpSpPr>
        <p:grpSpPr>
          <a:xfrm>
            <a:off x="450112" y="994033"/>
            <a:ext cx="1998191" cy="2531265"/>
            <a:chOff x="2011683" y="1234604"/>
            <a:chExt cx="701073" cy="888104"/>
          </a:xfrm>
          <a:effectLst/>
        </p:grpSpPr>
        <p:pic>
          <p:nvPicPr>
            <p:cNvPr id="17"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683" y="1234604"/>
              <a:ext cx="667501" cy="591872"/>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18" name="TextBox 123"/>
            <p:cNvSpPr txBox="1"/>
            <p:nvPr/>
          </p:nvSpPr>
          <p:spPr>
            <a:xfrm>
              <a:off x="2098034" y="18457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smtClean="0"/>
                <a:t>2000 Vertices</a:t>
              </a:r>
            </a:p>
            <a:p>
              <a:pPr algn="ctr"/>
              <a:r>
                <a:rPr lang="en-GB" sz="600" dirty="0" smtClean="0"/>
                <a:t>4000 Faces</a:t>
              </a:r>
              <a:endParaRPr lang="en-GB" sz="600" dirty="0"/>
            </a:p>
          </p:txBody>
        </p:sp>
      </p:grpSp>
      <p:grpSp>
        <p:nvGrpSpPr>
          <p:cNvPr id="19" name="Groupe 149"/>
          <p:cNvGrpSpPr/>
          <p:nvPr/>
        </p:nvGrpSpPr>
        <p:grpSpPr>
          <a:xfrm>
            <a:off x="4612584" y="993814"/>
            <a:ext cx="1996341" cy="2531703"/>
            <a:chOff x="3898780" y="1169050"/>
            <a:chExt cx="700424" cy="888258"/>
          </a:xfrm>
          <a:effectLst/>
        </p:grpSpPr>
        <p:pic>
          <p:nvPicPr>
            <p:cNvPr id="20" name="Picture 1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780" y="1169050"/>
              <a:ext cx="666202" cy="592180"/>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21" name="TextBox 123"/>
            <p:cNvSpPr txBox="1"/>
            <p:nvPr/>
          </p:nvSpPr>
          <p:spPr>
            <a:xfrm>
              <a:off x="3984482" y="17803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17 Vertices</a:t>
              </a:r>
            </a:p>
            <a:p>
              <a:pPr algn="ctr"/>
              <a:r>
                <a:rPr lang="en-GB" sz="600" dirty="0"/>
                <a:t>30 Faces</a:t>
              </a:r>
            </a:p>
          </p:txBody>
        </p:sp>
      </p:grpSp>
      <p:grpSp>
        <p:nvGrpSpPr>
          <p:cNvPr id="25" name="Groupe 151"/>
          <p:cNvGrpSpPr/>
          <p:nvPr/>
        </p:nvGrpSpPr>
        <p:grpSpPr>
          <a:xfrm>
            <a:off x="6691969" y="993960"/>
            <a:ext cx="1998191" cy="2531410"/>
            <a:chOff x="5625514" y="1243263"/>
            <a:chExt cx="701073" cy="888155"/>
          </a:xfrm>
          <a:effectLst/>
        </p:grpSpPr>
        <p:pic>
          <p:nvPicPr>
            <p:cNvPr id="26" name="Picture 1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5514" y="1243263"/>
              <a:ext cx="667501" cy="591973"/>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27" name="TextBox 123"/>
            <p:cNvSpPr txBox="1"/>
            <p:nvPr/>
          </p:nvSpPr>
          <p:spPr>
            <a:xfrm>
              <a:off x="5711865" y="185441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6 Vertices</a:t>
              </a:r>
            </a:p>
            <a:p>
              <a:pPr algn="ctr"/>
              <a:r>
                <a:rPr lang="en-GB" sz="600" dirty="0"/>
                <a:t>8 Faces</a:t>
              </a:r>
            </a:p>
          </p:txBody>
        </p:sp>
      </p:grpSp>
      <p:grpSp>
        <p:nvGrpSpPr>
          <p:cNvPr id="28" name="Groupe 158"/>
          <p:cNvGrpSpPr/>
          <p:nvPr/>
        </p:nvGrpSpPr>
        <p:grpSpPr>
          <a:xfrm>
            <a:off x="307174" y="3240674"/>
            <a:ext cx="2045442" cy="2476709"/>
            <a:chOff x="251527" y="4598186"/>
            <a:chExt cx="1037539" cy="1256297"/>
          </a:xfrm>
        </p:grpSpPr>
        <p:pic>
          <p:nvPicPr>
            <p:cNvPr id="29" name="Picture 102" descr="lod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817" y="4598186"/>
              <a:ext cx="961249" cy="847827"/>
            </a:xfrm>
            <a:prstGeom prst="round2DiagRect">
              <a:avLst>
                <a:gd name="adj1" fmla="val 16667"/>
                <a:gd name="adj2" fmla="val 0"/>
              </a:avLst>
            </a:prstGeom>
            <a:ln w="76200" cap="sq" cmpd="sng">
              <a:solidFill>
                <a:schemeClr val="bg1"/>
              </a:solidFill>
              <a:miter lim="800000"/>
            </a:ln>
            <a:effectLst/>
          </p:spPr>
        </p:pic>
        <p:sp>
          <p:nvSpPr>
            <p:cNvPr id="30" name="TextBox 103"/>
            <p:cNvSpPr txBox="1"/>
            <p:nvPr/>
          </p:nvSpPr>
          <p:spPr>
            <a:xfrm>
              <a:off x="251527" y="5515929"/>
              <a:ext cx="88765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smtClean="0"/>
                <a:t>2000 Vertices</a:t>
              </a:r>
            </a:p>
            <a:p>
              <a:pPr algn="ctr"/>
              <a:r>
                <a:rPr lang="en-GB" sz="800" dirty="0" smtClean="0"/>
                <a:t>4000 Faces</a:t>
              </a:r>
              <a:endParaRPr lang="en-GB" sz="800" dirty="0"/>
            </a:p>
          </p:txBody>
        </p:sp>
      </p:grpSp>
      <p:grpSp>
        <p:nvGrpSpPr>
          <p:cNvPr id="31" name="Groupe 159"/>
          <p:cNvGrpSpPr/>
          <p:nvPr/>
        </p:nvGrpSpPr>
        <p:grpSpPr>
          <a:xfrm>
            <a:off x="2411917" y="3240670"/>
            <a:ext cx="2040417" cy="2476716"/>
            <a:chOff x="1544915" y="4598186"/>
            <a:chExt cx="1034990" cy="1256300"/>
          </a:xfrm>
        </p:grpSpPr>
        <p:pic>
          <p:nvPicPr>
            <p:cNvPr id="32" name="Picture 98" descr="lod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8656" y="4598186"/>
              <a:ext cx="961249" cy="847827"/>
            </a:xfrm>
            <a:prstGeom prst="round2DiagRect">
              <a:avLst>
                <a:gd name="adj1" fmla="val 16667"/>
                <a:gd name="adj2" fmla="val 0"/>
              </a:avLst>
            </a:prstGeom>
            <a:ln w="76200" cap="sq" cmpd="sng">
              <a:solidFill>
                <a:schemeClr val="bg1"/>
              </a:solidFill>
              <a:miter lim="800000"/>
            </a:ln>
            <a:effectLst/>
          </p:spPr>
        </p:pic>
        <p:sp>
          <p:nvSpPr>
            <p:cNvPr id="33"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smtClean="0"/>
                <a:t>52 Vertices</a:t>
              </a:r>
            </a:p>
            <a:p>
              <a:pPr algn="ctr"/>
              <a:r>
                <a:rPr lang="en-GB" sz="800" dirty="0" smtClean="0"/>
                <a:t>100 Faces</a:t>
              </a:r>
              <a:endParaRPr lang="en-GB" sz="800" dirty="0"/>
            </a:p>
          </p:txBody>
        </p:sp>
      </p:grpSp>
      <p:grpSp>
        <p:nvGrpSpPr>
          <p:cNvPr id="34" name="Groupe 163"/>
          <p:cNvGrpSpPr/>
          <p:nvPr/>
        </p:nvGrpSpPr>
        <p:grpSpPr>
          <a:xfrm>
            <a:off x="4511635" y="3240671"/>
            <a:ext cx="2037990" cy="2476715"/>
            <a:chOff x="1544915" y="4598186"/>
            <a:chExt cx="1033759" cy="1256300"/>
          </a:xfrm>
        </p:grpSpPr>
        <p:pic>
          <p:nvPicPr>
            <p:cNvPr id="35"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9887" y="4598186"/>
              <a:ext cx="958787" cy="847827"/>
            </a:xfrm>
            <a:prstGeom prst="round2DiagRect">
              <a:avLst>
                <a:gd name="adj1" fmla="val 16667"/>
                <a:gd name="adj2" fmla="val 0"/>
              </a:avLst>
            </a:prstGeom>
            <a:ln w="76200" cap="sq" cmpd="sng">
              <a:solidFill>
                <a:schemeClr val="bg1"/>
              </a:solidFill>
              <a:miter lim="800000"/>
            </a:ln>
            <a:effectLst/>
          </p:spPr>
        </p:pic>
        <p:sp>
          <p:nvSpPr>
            <p:cNvPr id="36"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a:t>41 Vertices</a:t>
              </a:r>
            </a:p>
            <a:p>
              <a:pPr algn="ctr"/>
              <a:r>
                <a:rPr lang="en-GB" sz="800" dirty="0"/>
                <a:t>30 Faces</a:t>
              </a:r>
            </a:p>
          </p:txBody>
        </p:sp>
      </p:grpSp>
      <p:grpSp>
        <p:nvGrpSpPr>
          <p:cNvPr id="40" name="Groupe 169"/>
          <p:cNvGrpSpPr/>
          <p:nvPr/>
        </p:nvGrpSpPr>
        <p:grpSpPr>
          <a:xfrm>
            <a:off x="6608925" y="3240671"/>
            <a:ext cx="2037990" cy="2476715"/>
            <a:chOff x="1544915" y="4598186"/>
            <a:chExt cx="1033759" cy="1256300"/>
          </a:xfrm>
        </p:grpSpPr>
        <p:pic>
          <p:nvPicPr>
            <p:cNvPr id="41" name="Picture 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887" y="4598186"/>
              <a:ext cx="958787" cy="847827"/>
            </a:xfrm>
            <a:prstGeom prst="round2DiagRect">
              <a:avLst>
                <a:gd name="adj1" fmla="val 16667"/>
                <a:gd name="adj2" fmla="val 0"/>
              </a:avLst>
            </a:prstGeom>
            <a:ln w="76200" cap="sq" cmpd="sng">
              <a:solidFill>
                <a:schemeClr val="bg1"/>
              </a:solidFill>
              <a:miter lim="800000"/>
            </a:ln>
            <a:effectLst/>
          </p:spPr>
        </p:pic>
        <p:sp>
          <p:nvSpPr>
            <p:cNvPr id="42"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a:t>30 Vertices</a:t>
              </a:r>
            </a:p>
            <a:p>
              <a:pPr algn="ctr"/>
              <a:r>
                <a:rPr lang="en-GB" sz="800" dirty="0"/>
                <a:t>8 Faces</a:t>
              </a:r>
            </a:p>
          </p:txBody>
        </p:sp>
      </p:grpSp>
    </p:spTree>
    <p:extLst>
      <p:ext uri="{BB962C8B-B14F-4D97-AF65-F5344CB8AC3E}">
        <p14:creationId xmlns:p14="http://schemas.microsoft.com/office/powerpoint/2010/main" val="5805679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7500" lnSpcReduction="20000"/>
          </a:bodyPr>
          <a:lstStyle/>
          <a:p>
            <a:r>
              <a:rPr lang="fr-FR" dirty="0" smtClean="0"/>
              <a:t>Un graphe de scène est un arbre !</a:t>
            </a:r>
          </a:p>
          <a:p>
            <a:pPr lvl="1"/>
            <a:r>
              <a:rPr lang="fr-FR" dirty="0"/>
              <a:t>Une seule racine</a:t>
            </a:r>
          </a:p>
          <a:p>
            <a:pPr lvl="1"/>
            <a:r>
              <a:rPr lang="fr-FR" dirty="0"/>
              <a:t>Tous les fils héritent des propriétés spatiales de leur père</a:t>
            </a:r>
          </a:p>
          <a:p>
            <a:pPr lvl="2"/>
            <a:r>
              <a:rPr lang="fr-FR" dirty="0"/>
              <a:t>Lorsque une matrice associée change, tous les fils sont impactés</a:t>
            </a:r>
          </a:p>
          <a:p>
            <a:pPr lvl="1"/>
            <a:r>
              <a:rPr lang="fr-FR" dirty="0" smtClean="0"/>
              <a:t>Il n’est pas limité en nombre de feuilles</a:t>
            </a:r>
          </a:p>
          <a:p>
            <a:pPr marL="914400" lvl="2" indent="0">
              <a:buNone/>
            </a:pPr>
            <a:r>
              <a:rPr lang="fr-FR" dirty="0" smtClean="0"/>
              <a:t>(ex à opposer à un arbre binaire)</a:t>
            </a:r>
          </a:p>
          <a:p>
            <a:pPr lvl="1"/>
            <a:r>
              <a:rPr lang="fr-FR" dirty="0" smtClean="0"/>
              <a:t>Il contient toute votre scène et pas seulement la géométrie</a:t>
            </a:r>
          </a:p>
          <a:p>
            <a:pPr lvl="2"/>
            <a:r>
              <a:rPr lang="fr-FR" dirty="0" smtClean="0"/>
              <a:t>Camera</a:t>
            </a:r>
          </a:p>
          <a:p>
            <a:pPr lvl="2"/>
            <a:r>
              <a:rPr lang="fr-FR" dirty="0" smtClean="0"/>
              <a:t>Transformations</a:t>
            </a:r>
          </a:p>
          <a:p>
            <a:pPr lvl="2"/>
            <a:r>
              <a:rPr lang="fr-FR" dirty="0" smtClean="0"/>
              <a:t>…</a:t>
            </a:r>
          </a:p>
          <a:p>
            <a:r>
              <a:rPr lang="fr-FR" dirty="0" smtClean="0"/>
              <a:t>Implémenter une structure d’arbre.</a:t>
            </a:r>
          </a:p>
          <a:p>
            <a:pPr lvl="1"/>
            <a:r>
              <a:rPr lang="fr-FR" dirty="0" smtClean="0"/>
              <a:t>Composé de nœuds, père, fils, …</a:t>
            </a:r>
            <a:endParaRPr lang="fr-FR" dirty="0"/>
          </a:p>
          <a:p>
            <a:r>
              <a:rPr lang="fr-FR" dirty="0" smtClean="0"/>
              <a:t>Le principe est d’architecturer sa pensée</a:t>
            </a:r>
          </a:p>
          <a:p>
            <a:r>
              <a:rPr lang="fr-FR" dirty="0" smtClean="0"/>
              <a:t>Réduire les accès aux éléments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a:t>
            </a:fld>
            <a:endParaRPr lang="fr-FR" dirty="0"/>
          </a:p>
        </p:txBody>
      </p:sp>
      <p:sp>
        <p:nvSpPr>
          <p:cNvPr id="5" name="Espace réservé de la date 4"/>
          <p:cNvSpPr>
            <a:spLocks noGrp="1"/>
          </p:cNvSpPr>
          <p:nvPr>
            <p:ph type="dt" sz="half" idx="2"/>
          </p:nvPr>
        </p:nvSpPr>
        <p:spPr/>
        <p:txBody>
          <a:bodyPr/>
          <a:lstStyle/>
          <a:p>
            <a:fld id="{CC559B70-EBEE-A141-A9B5-447551B8E716}"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3992193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50</a:t>
            </a:fld>
            <a:endParaRPr lang="fr-FR" dirty="0"/>
          </a:p>
        </p:txBody>
      </p:sp>
      <p:sp>
        <p:nvSpPr>
          <p:cNvPr id="5" name="Espace réservé de la date 4"/>
          <p:cNvSpPr>
            <a:spLocks noGrp="1"/>
          </p:cNvSpPr>
          <p:nvPr>
            <p:ph type="dt" sz="half" idx="2"/>
          </p:nvPr>
        </p:nvSpPr>
        <p:spPr/>
        <p:txBody>
          <a:bodyPr/>
          <a:lstStyle/>
          <a:p>
            <a:fld id="{C46C25FE-BF18-8A40-880A-32080AE557AF}"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73" descr="dino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447" y="1257094"/>
            <a:ext cx="2163148" cy="1907910"/>
          </a:xfrm>
          <a:prstGeom prst="rect">
            <a:avLst/>
          </a:prstGeom>
          <a:noFill/>
          <a:ln>
            <a:noFill/>
          </a:ln>
        </p:spPr>
      </p:pic>
      <p:pic>
        <p:nvPicPr>
          <p:cNvPr id="8"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47" y="4007673"/>
            <a:ext cx="2163148" cy="1914749"/>
          </a:xfrm>
          <a:prstGeom prst="rect">
            <a:avLst/>
          </a:prstGeom>
          <a:noFill/>
          <a:ln>
            <a:noFill/>
          </a:ln>
        </p:spPr>
      </p:pic>
      <p:pic>
        <p:nvPicPr>
          <p:cNvPr id="9"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849" y="1251197"/>
            <a:ext cx="2169835" cy="1913807"/>
          </a:xfrm>
          <a:prstGeom prst="rect">
            <a:avLst/>
          </a:prstGeom>
          <a:noFill/>
          <a:ln>
            <a:noFill/>
          </a:ln>
        </p:spPr>
      </p:pic>
      <p:pic>
        <p:nvPicPr>
          <p:cNvPr id="10"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8849" y="4022708"/>
            <a:ext cx="2140377" cy="1899714"/>
          </a:xfrm>
          <a:prstGeom prst="rect">
            <a:avLst/>
          </a:prstGeom>
          <a:noFill/>
          <a:ln>
            <a:noFill/>
          </a:ln>
        </p:spPr>
      </p:pic>
      <p:pic>
        <p:nvPicPr>
          <p:cNvPr id="11"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091" y="1181030"/>
            <a:ext cx="2690547" cy="2146321"/>
          </a:xfrm>
          <a:prstGeom prst="rect">
            <a:avLst/>
          </a:prstGeom>
          <a:noFill/>
          <a:ln>
            <a:noFill/>
          </a:ln>
        </p:spPr>
      </p:pic>
      <p:pic>
        <p:nvPicPr>
          <p:cNvPr id="12"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0373" y="4022708"/>
            <a:ext cx="2452709" cy="1831179"/>
          </a:xfrm>
          <a:prstGeom prst="rect">
            <a:avLst/>
          </a:prstGeom>
          <a:noFill/>
          <a:ln>
            <a:noFill/>
          </a:ln>
        </p:spPr>
      </p:pic>
    </p:spTree>
    <p:extLst>
      <p:ext uri="{BB962C8B-B14F-4D97-AF65-F5344CB8AC3E}">
        <p14:creationId xmlns:p14="http://schemas.microsoft.com/office/powerpoint/2010/main" val="27194800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Imposteur </a:t>
            </a:r>
            <a:endParaRPr lang="fr-FR" dirty="0"/>
          </a:p>
        </p:txBody>
      </p:sp>
      <p:sp>
        <p:nvSpPr>
          <p:cNvPr id="3" name="Espace réservé du contenu 2"/>
          <p:cNvSpPr>
            <a:spLocks noGrp="1"/>
          </p:cNvSpPr>
          <p:nvPr>
            <p:ph idx="1"/>
          </p:nvPr>
        </p:nvSpPr>
        <p:spPr>
          <a:xfrm>
            <a:off x="457200" y="1096412"/>
            <a:ext cx="8229600" cy="1095491"/>
          </a:xfrm>
        </p:spPr>
        <p:txBody>
          <a:bodyPr>
            <a:normAutofit fontScale="70000" lnSpcReduction="20000"/>
          </a:bodyPr>
          <a:lstStyle/>
          <a:p>
            <a:pPr marL="0" indent="0">
              <a:buNone/>
            </a:pPr>
            <a:r>
              <a:rPr lang="fr-FR" dirty="0" smtClean="0"/>
              <a:t>Le </a:t>
            </a:r>
            <a:r>
              <a:rPr lang="fr-FR" dirty="0"/>
              <a:t>principe de l’imposteur (</a:t>
            </a:r>
            <a:r>
              <a:rPr lang="fr-FR" dirty="0" err="1"/>
              <a:t>billboard</a:t>
            </a:r>
            <a:r>
              <a:rPr lang="fr-FR" dirty="0" smtClean="0"/>
              <a:t>) est </a:t>
            </a:r>
            <a:r>
              <a:rPr lang="fr-FR" dirty="0"/>
              <a:t>de remplacer une géométrie complète par une image de la géométrie, mappée sur une géométrie très simplifiée (en général un simple quadrilatère).</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51</a:t>
            </a:fld>
            <a:endParaRPr lang="fr-FR" dirty="0"/>
          </a:p>
        </p:txBody>
      </p:sp>
      <p:sp>
        <p:nvSpPr>
          <p:cNvPr id="5" name="Espace réservé de la date 4"/>
          <p:cNvSpPr>
            <a:spLocks noGrp="1"/>
          </p:cNvSpPr>
          <p:nvPr>
            <p:ph type="dt" sz="half" idx="2"/>
          </p:nvPr>
        </p:nvSpPr>
        <p:spPr/>
        <p:txBody>
          <a:bodyPr/>
          <a:lstStyle/>
          <a:p>
            <a:fld id="{135FA46F-B4B8-E048-8244-749069D217D3}"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descr="C:\Users\marc.moulis\Documents\Personal\Cours\Moteurs de jeux\Gestion de scène\imposto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002" y="2191903"/>
            <a:ext cx="4710262" cy="433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850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021667" cy="2541611"/>
          </a:xfrm>
        </p:spPr>
        <p:txBody>
          <a:bodyPr>
            <a:normAutofit fontScale="55000" lnSpcReduction="20000"/>
          </a:bodyPr>
          <a:lstStyle/>
          <a:p>
            <a:r>
              <a:rPr lang="fr-FR" dirty="0"/>
              <a:t>L’imposteur est en général assez éloigné de l’observateur, et lui fait toujours face.</a:t>
            </a:r>
          </a:p>
          <a:p>
            <a:endParaRPr lang="fr-FR" dirty="0"/>
          </a:p>
          <a:p>
            <a:r>
              <a:rPr lang="fr-FR" dirty="0"/>
              <a:t>La génération de l’imposteur peut se faire offline (infographistes), ou de manière dynamique (ci-dessous, le système de génération des nuages de Flight Simulator 2004)</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52</a:t>
            </a:fld>
            <a:endParaRPr lang="fr-FR" dirty="0"/>
          </a:p>
        </p:txBody>
      </p:sp>
      <p:sp>
        <p:nvSpPr>
          <p:cNvPr id="5" name="Espace réservé de la date 4"/>
          <p:cNvSpPr>
            <a:spLocks noGrp="1"/>
          </p:cNvSpPr>
          <p:nvPr>
            <p:ph type="dt" sz="half" idx="2"/>
          </p:nvPr>
        </p:nvSpPr>
        <p:spPr/>
        <p:txBody>
          <a:bodyPr/>
          <a:lstStyle/>
          <a:p>
            <a:fld id="{F7F52429-CE41-604A-87E1-2BC3E1807120}"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76056" y="938560"/>
            <a:ext cx="3744416" cy="2699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18344" y="3890888"/>
            <a:ext cx="40021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3890888"/>
            <a:ext cx="4008489" cy="236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760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1257321"/>
          </a:xfrm>
        </p:spPr>
        <p:txBody>
          <a:bodyPr>
            <a:normAutofit fontScale="70000" lnSpcReduction="20000"/>
          </a:bodyPr>
          <a:lstStyle/>
          <a:p>
            <a:r>
              <a:rPr lang="fr-FR" dirty="0"/>
              <a:t>Plusieurs imposteurs peuvent être combinés pour former un objet plus complexe. Cette technique est en général utilisée pour les effets spéciaux de particules, type fumée, feu, poussière…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53</a:t>
            </a:fld>
            <a:endParaRPr lang="fr-FR" dirty="0"/>
          </a:p>
        </p:txBody>
      </p:sp>
      <p:sp>
        <p:nvSpPr>
          <p:cNvPr id="5" name="Espace réservé de la date 4"/>
          <p:cNvSpPr>
            <a:spLocks noGrp="1"/>
          </p:cNvSpPr>
          <p:nvPr>
            <p:ph type="dt" sz="half" idx="2"/>
          </p:nvPr>
        </p:nvSpPr>
        <p:spPr/>
        <p:txBody>
          <a:bodyPr/>
          <a:lstStyle/>
          <a:p>
            <a:fld id="{368471EE-11BF-944F-B8D6-82C1AEFB307E}"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677102" y="2613436"/>
            <a:ext cx="5919234" cy="36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1384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774721"/>
          </a:xfrm>
        </p:spPr>
        <p:txBody>
          <a:bodyPr>
            <a:normAutofit fontScale="70000" lnSpcReduction="20000"/>
          </a:bodyPr>
          <a:lstStyle/>
          <a:p>
            <a:pPr marL="0" indent="0">
              <a:buNone/>
            </a:pPr>
            <a:r>
              <a:rPr lang="fr-FR" dirty="0" smtClean="0"/>
              <a:t>Les </a:t>
            </a:r>
            <a:r>
              <a:rPr lang="fr-FR" dirty="0"/>
              <a:t>imposteurs peuvent également être projetés sur des géométries plus complexes, pour améliorer la sensation de relief.</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54</a:t>
            </a:fld>
            <a:endParaRPr lang="fr-FR" dirty="0"/>
          </a:p>
        </p:txBody>
      </p:sp>
      <p:sp>
        <p:nvSpPr>
          <p:cNvPr id="5" name="Espace réservé de la date 4"/>
          <p:cNvSpPr>
            <a:spLocks noGrp="1"/>
          </p:cNvSpPr>
          <p:nvPr>
            <p:ph type="dt" sz="half" idx="2"/>
          </p:nvPr>
        </p:nvSpPr>
        <p:spPr/>
        <p:txBody>
          <a:bodyPr/>
          <a:lstStyle/>
          <a:p>
            <a:fld id="{473CEC0A-D10A-444F-A49F-D6810A6CFA1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2204864"/>
            <a:ext cx="3965930" cy="2646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arc.moulis\Documents\Personal\Cours\Moteurs de jeux\Gestion de scène\Imposto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4345359"/>
            <a:ext cx="4104456" cy="17286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marc.moulis\Documents\Personal\Cours\Moteurs de jeux\Gestion de scène\Impostors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9992" y="2041103"/>
            <a:ext cx="3448719" cy="22145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2008" y="4851157"/>
            <a:ext cx="4572000" cy="738664"/>
          </a:xfrm>
          <a:prstGeom prst="rect">
            <a:avLst/>
          </a:prstGeom>
        </p:spPr>
        <p:txBody>
          <a:bodyPr>
            <a:spAutoFit/>
          </a:bodyPr>
          <a:lstStyle/>
          <a:p>
            <a:r>
              <a:rPr lang="fr-FR" sz="1400" dirty="0"/>
              <a:t>Affichage d’un imposteur en « coupes ». L’idée est identique à la technologie de rendu volumique, dans laquelle on échantillonne un volume de données.</a:t>
            </a:r>
          </a:p>
        </p:txBody>
      </p:sp>
      <p:sp>
        <p:nvSpPr>
          <p:cNvPr id="11" name="Rectangle 10"/>
          <p:cNvSpPr/>
          <p:nvPr/>
        </p:nvSpPr>
        <p:spPr>
          <a:xfrm>
            <a:off x="4588327" y="6073974"/>
            <a:ext cx="4572000" cy="276999"/>
          </a:xfrm>
          <a:prstGeom prst="rect">
            <a:avLst/>
          </a:prstGeom>
        </p:spPr>
        <p:txBody>
          <a:bodyPr>
            <a:spAutoFit/>
          </a:bodyPr>
          <a:lstStyle/>
          <a:p>
            <a:r>
              <a:rPr lang="fr-FR" sz="1200" dirty="0"/>
              <a:t>Projection de l’imposteur sur une géométrie simplifiée</a:t>
            </a:r>
          </a:p>
        </p:txBody>
      </p:sp>
    </p:spTree>
    <p:extLst>
      <p:ext uri="{BB962C8B-B14F-4D97-AF65-F5344CB8AC3E}">
        <p14:creationId xmlns:p14="http://schemas.microsoft.com/office/powerpoint/2010/main" val="42401926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Et ….</a:t>
            </a:r>
          </a:p>
          <a:p>
            <a:r>
              <a:rPr lang="fr-FR" dirty="0" smtClean="0"/>
              <a:t>Maintenant …</a:t>
            </a:r>
          </a:p>
          <a:p>
            <a:endParaRPr lang="fr-FR" dirty="0"/>
          </a:p>
          <a:p>
            <a:endParaRPr lang="fr-FR" dirty="0" smtClean="0"/>
          </a:p>
          <a:p>
            <a:r>
              <a:rPr lang="fr-FR" dirty="0" smtClean="0"/>
              <a:t>Vous pouvez réaliser votre dernier commit pour le TP précédent.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55</a:t>
            </a:fld>
            <a:endParaRPr lang="fr-FR" dirty="0"/>
          </a:p>
        </p:txBody>
      </p:sp>
      <p:sp>
        <p:nvSpPr>
          <p:cNvPr id="5" name="Espace réservé de la date 4"/>
          <p:cNvSpPr>
            <a:spLocks noGrp="1"/>
          </p:cNvSpPr>
          <p:nvPr>
            <p:ph type="dt" sz="half" idx="2"/>
          </p:nvPr>
        </p:nvSpPr>
        <p:spPr/>
        <p:txBody>
          <a:bodyPr/>
          <a:lstStyle/>
          <a:p>
            <a:fld id="{00CBBDE4-2533-5D43-90FC-A8DBAC2210AF}"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362498107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lstStyle/>
          <a:p>
            <a:pPr marL="0" indent="0" algn="ctr">
              <a:buNone/>
            </a:pPr>
            <a:r>
              <a:rPr lang="fr-FR" dirty="0" smtClean="0"/>
              <a:t>TP</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56</a:t>
            </a:fld>
            <a:endParaRPr lang="fr-FR" dirty="0"/>
          </a:p>
        </p:txBody>
      </p:sp>
      <p:sp>
        <p:nvSpPr>
          <p:cNvPr id="5" name="Espace réservé de la date 4"/>
          <p:cNvSpPr>
            <a:spLocks noGrp="1"/>
          </p:cNvSpPr>
          <p:nvPr>
            <p:ph type="dt" sz="half" idx="2"/>
          </p:nvPr>
        </p:nvSpPr>
        <p:spPr/>
        <p:txBody>
          <a:bodyPr/>
          <a:lstStyle/>
          <a:p>
            <a:fld id="{37C4F137-37F9-5B4E-8587-CEB52F2BCF1C}"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11561602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6</a:t>
            </a:fld>
            <a:endParaRPr lang="fr-FR" dirty="0"/>
          </a:p>
        </p:txBody>
      </p:sp>
      <p:sp>
        <p:nvSpPr>
          <p:cNvPr id="5" name="Espace réservé de la date 4"/>
          <p:cNvSpPr>
            <a:spLocks noGrp="1"/>
          </p:cNvSpPr>
          <p:nvPr>
            <p:ph type="dt" sz="half" idx="2"/>
          </p:nvPr>
        </p:nvSpPr>
        <p:spPr/>
        <p:txBody>
          <a:bodyPr/>
          <a:lstStyle/>
          <a:p>
            <a:fld id="{BC9A2839-4534-D741-A27B-CEA8CF4219B2}"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Image 6"/>
          <p:cNvPicPr>
            <a:picLocks noChangeAspect="1"/>
          </p:cNvPicPr>
          <p:nvPr/>
        </p:nvPicPr>
        <p:blipFill>
          <a:blip r:embed="rId2"/>
          <a:stretch>
            <a:fillRect/>
          </a:stretch>
        </p:blipFill>
        <p:spPr>
          <a:xfrm>
            <a:off x="762000" y="698500"/>
            <a:ext cx="7620000" cy="5461000"/>
          </a:xfrm>
          <a:prstGeom prst="rect">
            <a:avLst/>
          </a:prstGeom>
        </p:spPr>
      </p:pic>
    </p:spTree>
    <p:extLst>
      <p:ext uri="{BB962C8B-B14F-4D97-AF65-F5344CB8AC3E}">
        <p14:creationId xmlns:p14="http://schemas.microsoft.com/office/powerpoint/2010/main" val="28111051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55000" lnSpcReduction="20000"/>
          </a:bodyPr>
          <a:lstStyle/>
          <a:p>
            <a:pPr marL="0" indent="0">
              <a:buNone/>
            </a:pPr>
            <a:r>
              <a:rPr lang="fr-FR" dirty="0"/>
              <a:t>Les données géométriques représentant les objets de la scène peuvent être très complexes, il faut donc leur associer une représentation simplifiée pour maximiser les performances lors </a:t>
            </a:r>
            <a:r>
              <a:rPr lang="fr-FR" dirty="0" smtClean="0"/>
              <a:t>:</a:t>
            </a:r>
            <a:endParaRPr lang="fr-FR" dirty="0"/>
          </a:p>
          <a:p>
            <a:r>
              <a:rPr lang="fr-FR" dirty="0"/>
              <a:t>des tests de visibilité</a:t>
            </a:r>
          </a:p>
          <a:p>
            <a:r>
              <a:rPr lang="fr-FR" dirty="0"/>
              <a:t>des tests de collision</a:t>
            </a:r>
          </a:p>
          <a:p>
            <a:endParaRPr lang="fr-FR" dirty="0"/>
          </a:p>
          <a:p>
            <a:pPr marL="0" indent="0">
              <a:buNone/>
            </a:pPr>
            <a:r>
              <a:rPr lang="fr-FR" dirty="0"/>
              <a:t>Pour résoudre ce problème, on utilise en général une approche basée sur un volume englobant convexe de la géométrie, permettant d’accélérer les traitements en réalisant certaines approximations.</a:t>
            </a:r>
          </a:p>
          <a:p>
            <a:endParaRPr lang="fr-FR" dirty="0"/>
          </a:p>
          <a:p>
            <a:pPr marL="0" indent="0">
              <a:buNone/>
            </a:pPr>
            <a:r>
              <a:rPr lang="fr-FR" dirty="0"/>
              <a:t>Dans l’idéal, un volume englobant doit</a:t>
            </a:r>
            <a:r>
              <a:rPr lang="fr-FR" dirty="0" smtClean="0"/>
              <a:t>:</a:t>
            </a:r>
            <a:endParaRPr lang="fr-FR" dirty="0"/>
          </a:p>
          <a:p>
            <a:r>
              <a:rPr lang="fr-FR" dirty="0"/>
              <a:t>permettre des tests de collisions très rapides</a:t>
            </a:r>
          </a:p>
          <a:p>
            <a:r>
              <a:rPr lang="fr-FR" dirty="0"/>
              <a:t>approximer au mieux le volume réel de l’objet</a:t>
            </a:r>
          </a:p>
          <a:p>
            <a:r>
              <a:rPr lang="fr-FR" dirty="0"/>
              <a:t>se calculer très rapidement</a:t>
            </a:r>
          </a:p>
          <a:p>
            <a:r>
              <a:rPr lang="fr-FR" dirty="0"/>
              <a:t>pouvoir être transformé rapidement (ex: rotation)</a:t>
            </a:r>
          </a:p>
          <a:p>
            <a:r>
              <a:rPr lang="fr-FR" dirty="0"/>
              <a:t>avoir une empreinte mémoire réduite</a:t>
            </a:r>
          </a:p>
          <a:p>
            <a:endParaRPr lang="fr-FR" dirty="0"/>
          </a:p>
          <a:p>
            <a:pPr marL="0" indent="0">
              <a:buNone/>
            </a:pPr>
            <a:r>
              <a:rPr lang="fr-FR" dirty="0"/>
              <a:t>En général, les caractéristiques ci-dessus sont opposées les unes aux </a:t>
            </a:r>
            <a:r>
              <a:rPr lang="fr-FR" dirty="0" smtClean="0"/>
              <a:t>autres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7</a:t>
            </a:fld>
            <a:endParaRPr lang="fr-FR" dirty="0"/>
          </a:p>
        </p:txBody>
      </p:sp>
      <p:sp>
        <p:nvSpPr>
          <p:cNvPr id="5" name="Espace réservé de la date 4"/>
          <p:cNvSpPr>
            <a:spLocks noGrp="1"/>
          </p:cNvSpPr>
          <p:nvPr>
            <p:ph type="dt" sz="half" idx="2"/>
          </p:nvPr>
        </p:nvSpPr>
        <p:spPr/>
        <p:txBody>
          <a:bodyPr/>
          <a:lstStyle/>
          <a:p>
            <a:fld id="{A4930FEC-7CCC-F74B-99AE-D05EA4639F85}"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38423694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r>
              <a:rPr lang="fr-FR" sz="2000" dirty="0"/>
              <a:t>Les volumes </a:t>
            </a:r>
            <a:r>
              <a:rPr lang="fr-FR" sz="2000" dirty="0" smtClean="0"/>
              <a:t>englobant </a:t>
            </a:r>
            <a:r>
              <a:rPr lang="fr-FR" sz="2000" dirty="0"/>
              <a:t>sont en général exprimés dans le repère local de l’objet. Afin de pouvoir réaliser les tests de collision, les volumes doivent cependant être transformés dans un repère commun.</a:t>
            </a:r>
          </a:p>
          <a:p>
            <a:endParaRPr lang="fr-FR" sz="2000" dirty="0"/>
          </a:p>
          <a:p>
            <a:r>
              <a:rPr lang="fr-FR" sz="2000" dirty="0"/>
              <a:t>Il est possible d’utiliser l’espace global pour cela, mais c’est en général plus rapide (1 seule transformation) et plus précis d’utiliser le repère local d’un des deux objets à tester.</a:t>
            </a:r>
          </a:p>
          <a:p>
            <a:endParaRPr lang="fr-FR" sz="14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8</a:t>
            </a:fld>
            <a:endParaRPr lang="fr-FR" dirty="0"/>
          </a:p>
        </p:txBody>
      </p:sp>
      <p:sp>
        <p:nvSpPr>
          <p:cNvPr id="5" name="Espace réservé de la date 4"/>
          <p:cNvSpPr>
            <a:spLocks noGrp="1"/>
          </p:cNvSpPr>
          <p:nvPr>
            <p:ph type="dt" sz="half" idx="2"/>
          </p:nvPr>
        </p:nvSpPr>
        <p:spPr/>
        <p:txBody>
          <a:bodyPr/>
          <a:lstStyle/>
          <a:p>
            <a:fld id="{EBEBE1B8-6A4E-EC4B-AD3F-70ECA8D1F54E}"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spTree>
    <p:extLst>
      <p:ext uri="{BB962C8B-B14F-4D97-AF65-F5344CB8AC3E}">
        <p14:creationId xmlns:p14="http://schemas.microsoft.com/office/powerpoint/2010/main" val="18129451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Sphère </a:t>
            </a:r>
            <a:r>
              <a:rPr lang="fr-FR" b="1" dirty="0" err="1" smtClean="0"/>
              <a:t>englobante</a:t>
            </a:r>
            <a:endParaRPr lang="fr-FR" dirty="0"/>
          </a:p>
        </p:txBody>
      </p:sp>
      <p:sp>
        <p:nvSpPr>
          <p:cNvPr id="3" name="Espace réservé du contenu 2"/>
          <p:cNvSpPr>
            <a:spLocks noGrp="1"/>
          </p:cNvSpPr>
          <p:nvPr>
            <p:ph idx="1"/>
          </p:nvPr>
        </p:nvSpPr>
        <p:spPr>
          <a:xfrm>
            <a:off x="457200" y="1096412"/>
            <a:ext cx="4182533" cy="5029751"/>
          </a:xfrm>
        </p:spPr>
        <p:txBody>
          <a:bodyPr>
            <a:normAutofit fontScale="70000" lnSpcReduction="20000"/>
          </a:bodyPr>
          <a:lstStyle/>
          <a:p>
            <a:r>
              <a:rPr lang="fr-FR" dirty="0" smtClean="0"/>
              <a:t>Avantages</a:t>
            </a:r>
            <a:endParaRPr lang="fr-FR" dirty="0"/>
          </a:p>
          <a:p>
            <a:pPr lvl="1"/>
            <a:r>
              <a:rPr lang="fr-FR" dirty="0"/>
              <a:t>Empreinte mémoire réduite (origine, rayon)</a:t>
            </a:r>
          </a:p>
          <a:p>
            <a:pPr lvl="1"/>
            <a:r>
              <a:rPr lang="fr-FR" dirty="0"/>
              <a:t>Tests d’intersection rapides (temps constant)</a:t>
            </a:r>
          </a:p>
          <a:p>
            <a:pPr lvl="1"/>
            <a:r>
              <a:rPr lang="fr-FR" dirty="0"/>
              <a:t>Mises à jour rapides</a:t>
            </a:r>
          </a:p>
          <a:p>
            <a:endParaRPr lang="fr-FR" dirty="0"/>
          </a:p>
          <a:p>
            <a:r>
              <a:rPr lang="fr-FR" dirty="0"/>
              <a:t>Inconvénients</a:t>
            </a:r>
          </a:p>
          <a:p>
            <a:pPr lvl="1"/>
            <a:r>
              <a:rPr lang="fr-FR" dirty="0"/>
              <a:t>Approximation souvent faible du véritable volume de l’objet</a:t>
            </a:r>
          </a:p>
          <a:p>
            <a:endParaRPr lang="fr-FR" dirty="0"/>
          </a:p>
          <a:p>
            <a:pPr marL="0" indent="0">
              <a:buNone/>
            </a:pPr>
            <a:r>
              <a:rPr lang="fr-FR" dirty="0"/>
              <a:t>Deux sphères </a:t>
            </a:r>
            <a:r>
              <a:rPr lang="fr-FR" dirty="0" smtClean="0"/>
              <a:t>s’</a:t>
            </a:r>
            <a:r>
              <a:rPr lang="fr-FR" dirty="0" err="1" smtClean="0"/>
              <a:t>intersectent</a:t>
            </a:r>
            <a:r>
              <a:rPr lang="fr-FR" dirty="0" smtClean="0"/>
              <a:t> </a:t>
            </a:r>
            <a:r>
              <a:rPr lang="fr-FR" dirty="0"/>
              <a:t>seulement si la distance entre les centres est inférieure à la somme des rayons.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9</a:t>
            </a:fld>
            <a:endParaRPr lang="fr-FR" dirty="0"/>
          </a:p>
        </p:txBody>
      </p:sp>
      <p:sp>
        <p:nvSpPr>
          <p:cNvPr id="5" name="Espace réservé de la date 4"/>
          <p:cNvSpPr>
            <a:spLocks noGrp="1"/>
          </p:cNvSpPr>
          <p:nvPr>
            <p:ph type="dt" sz="half" idx="2"/>
          </p:nvPr>
        </p:nvSpPr>
        <p:spPr/>
        <p:txBody>
          <a:bodyPr/>
          <a:lstStyle/>
          <a:p>
            <a:fld id="{6E1EA496-93F1-4648-B079-8639A8B7BF11}" type="datetime1">
              <a:rPr lang="fr-FR" smtClean="0"/>
              <a:t>13/11/15</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GMIN317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1628800"/>
            <a:ext cx="3532541" cy="4138828"/>
          </a:xfrm>
          <a:prstGeom prst="rect">
            <a:avLst/>
          </a:prstGeom>
        </p:spPr>
      </p:pic>
    </p:spTree>
    <p:extLst>
      <p:ext uri="{BB962C8B-B14F-4D97-AF65-F5344CB8AC3E}">
        <p14:creationId xmlns:p14="http://schemas.microsoft.com/office/powerpoint/2010/main" val="29727918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6310</TotalTime>
  <Words>4502</Words>
  <Application>Microsoft Macintosh PowerPoint</Application>
  <PresentationFormat>Présentation à l'écran (4:3)</PresentationFormat>
  <Paragraphs>531</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Thème Office</vt:lpstr>
      <vt:lpstr>GMIN 317 – Moteur de Jeux Gestion de scènes Université Montpellier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Sphère englobante</vt:lpstr>
      <vt:lpstr>Boite AABB</vt:lpstr>
      <vt:lpstr>Boite OOBB</vt:lpstr>
      <vt:lpstr>Intersections</vt:lpstr>
      <vt:lpstr>Discrete Oriented Polytopes (K-DOP)</vt:lpstr>
      <vt:lpstr>Présentation PowerPoint</vt:lpstr>
      <vt:lpstr>Présentation PowerPoint</vt:lpstr>
      <vt:lpstr>Intersections</vt:lpstr>
      <vt:lpstr>Enveloppe convexe</vt:lpstr>
      <vt:lpstr>Présentation PowerPoint</vt:lpstr>
      <vt:lpstr>Présentation PowerPoint</vt:lpstr>
      <vt:lpstr>Présentation PowerPoint</vt:lpstr>
      <vt:lpstr>Partitionner l’espace, dans quel but ?</vt:lpstr>
      <vt:lpstr>Présentation PowerPoint</vt:lpstr>
      <vt:lpstr>Présentation PowerPoint</vt:lpstr>
      <vt:lpstr>Présentation PowerPoint</vt:lpstr>
      <vt:lpstr>Présentation PowerPoint</vt:lpstr>
      <vt:lpstr>Présentation PowerPoint</vt:lpstr>
      <vt:lpstr>KD-tree</vt:lpstr>
      <vt:lpstr>BSP-tree</vt:lpstr>
      <vt:lpstr>Construction d’un arbre BSP</vt:lpstr>
      <vt:lpstr>Optimisation</vt:lpstr>
      <vt:lpstr>Présentation PowerPoint</vt:lpstr>
      <vt:lpstr>Frustrum culling</vt:lpstr>
      <vt:lpstr>Présentation PowerPoint</vt:lpstr>
      <vt:lpstr>Potentially visible set</vt:lpstr>
      <vt:lpstr>Présentation PowerPoint</vt:lpstr>
      <vt:lpstr>Portals</vt:lpstr>
      <vt:lpstr>Occlusion culling</vt:lpstr>
      <vt:lpstr>Hierarchical z-buffer visibility</vt:lpstr>
      <vt:lpstr>Présentation PowerPoint</vt:lpstr>
      <vt:lpstr>Présentation PowerPoint</vt:lpstr>
      <vt:lpstr>Hierarchical occlusion maps</vt:lpstr>
      <vt:lpstr>Présentation PowerPoint</vt:lpstr>
      <vt:lpstr>Présentation PowerPoint</vt:lpstr>
      <vt:lpstr>Level of details (LOD)</vt:lpstr>
      <vt:lpstr>Présentation PowerPoint</vt:lpstr>
      <vt:lpstr>Présentation PowerPoint</vt:lpstr>
      <vt:lpstr>Présentation PowerPoint</vt:lpstr>
      <vt:lpstr>Présentation PowerPoint</vt:lpstr>
      <vt:lpstr>Présentation PowerPoint</vt:lpstr>
      <vt:lpstr>Présentation PowerPoint</vt:lpstr>
      <vt:lpstr>Imposteur </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432</cp:revision>
  <cp:lastPrinted>2014-05-15T11:44:15Z</cp:lastPrinted>
  <dcterms:created xsi:type="dcterms:W3CDTF">2013-05-05T09:39:59Z</dcterms:created>
  <dcterms:modified xsi:type="dcterms:W3CDTF">2015-11-13T21:43:30Z</dcterms:modified>
</cp:coreProperties>
</file>